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38"/>
  </p:notesMasterIdLst>
  <p:sldIdLst>
    <p:sldId id="1479" r:id="rId3"/>
    <p:sldId id="1685" r:id="rId4"/>
    <p:sldId id="1762" r:id="rId5"/>
    <p:sldId id="1689" r:id="rId6"/>
    <p:sldId id="1763" r:id="rId7"/>
    <p:sldId id="1761" r:id="rId8"/>
    <p:sldId id="1691" r:id="rId9"/>
    <p:sldId id="1723" r:id="rId10"/>
    <p:sldId id="1687" r:id="rId11"/>
    <p:sldId id="1722" r:id="rId12"/>
    <p:sldId id="1759" r:id="rId13"/>
    <p:sldId id="1724" r:id="rId14"/>
    <p:sldId id="1756" r:id="rId15"/>
    <p:sldId id="1717" r:id="rId16"/>
    <p:sldId id="1725" r:id="rId17"/>
    <p:sldId id="1757" r:id="rId18"/>
    <p:sldId id="1731" r:id="rId19"/>
    <p:sldId id="1732" r:id="rId20"/>
    <p:sldId id="1760" r:id="rId21"/>
    <p:sldId id="1735" r:id="rId22"/>
    <p:sldId id="1736" r:id="rId23"/>
    <p:sldId id="1739" r:id="rId24"/>
    <p:sldId id="1740" r:id="rId25"/>
    <p:sldId id="1741" r:id="rId26"/>
    <p:sldId id="1742" r:id="rId27"/>
    <p:sldId id="1743" r:id="rId28"/>
    <p:sldId id="1745" r:id="rId29"/>
    <p:sldId id="1744" r:id="rId30"/>
    <p:sldId id="1755" r:id="rId31"/>
    <p:sldId id="1753" r:id="rId32"/>
    <p:sldId id="1737" r:id="rId33"/>
    <p:sldId id="1738" r:id="rId34"/>
    <p:sldId id="1719" r:id="rId35"/>
    <p:sldId id="1752" r:id="rId36"/>
    <p:sldId id="1700" r:id="rId37"/>
  </p:sldIdLst>
  <p:sldSz cx="12192000" cy="6858000"/>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guide id="3" pos="3863" userDrawn="1">
          <p15:clr>
            <a:srgbClr val="A4A3A4"/>
          </p15:clr>
        </p15:guide>
        <p15:guide id="4" pos="5205">
          <p15:clr>
            <a:srgbClr val="A4A3A4"/>
          </p15:clr>
        </p15:guide>
        <p15:guide id="5" pos="76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FF"/>
    <a:srgbClr val="FF66FF"/>
    <a:srgbClr val="FF33CC"/>
    <a:srgbClr val="0000FF"/>
    <a:srgbClr val="8FAA78"/>
    <a:srgbClr val="8FAADC"/>
    <a:srgbClr val="0099CC"/>
    <a:srgbClr val="DAE3F3"/>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576" autoAdjust="0"/>
    <p:restoredTop sz="87963" autoAdjust="0"/>
  </p:normalViewPr>
  <p:slideViewPr>
    <p:cSldViewPr snapToGrid="0" showGuides="1">
      <p:cViewPr varScale="1">
        <p:scale>
          <a:sx n="106" d="100"/>
          <a:sy n="106" d="100"/>
        </p:scale>
        <p:origin x="-864" y="-102"/>
      </p:cViewPr>
      <p:guideLst>
        <p:guide orient="horz"/>
        <p:guide/>
        <p:guide pos="3863"/>
        <p:guide pos="5205"/>
        <p:guide pos="763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412"/>
          </a:xfrm>
          <a:prstGeom prst="rect">
            <a:avLst/>
          </a:prstGeom>
        </p:spPr>
        <p:txBody>
          <a:bodyPr vert="horz" lIns="91559" tIns="45779" rIns="91559" bIns="45779"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2"/>
          </a:xfrm>
          <a:prstGeom prst="rect">
            <a:avLst/>
          </a:prstGeom>
        </p:spPr>
        <p:txBody>
          <a:bodyPr vert="horz" lIns="91559" tIns="45779" rIns="91559" bIns="45779" rtlCol="0"/>
          <a:lstStyle>
            <a:lvl1pPr algn="r">
              <a:defRPr sz="1200"/>
            </a:lvl1pPr>
          </a:lstStyle>
          <a:p>
            <a:fld id="{2C29C27B-7202-49B4-A2E7-397EDE4F1863}" type="datetimeFigureOut">
              <a:rPr lang="zh-CN" altLang="en-US" smtClean="0"/>
              <a:pPr/>
              <a:t>2020/6/20</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559" tIns="45779" rIns="91559" bIns="45779" rtlCol="0" anchor="ctr"/>
          <a:lstStyle/>
          <a:p>
            <a:endParaRPr lang="zh-CN" altLang="en-US"/>
          </a:p>
        </p:txBody>
      </p:sp>
      <p:sp>
        <p:nvSpPr>
          <p:cNvPr id="5" name="备注占位符 4"/>
          <p:cNvSpPr>
            <a:spLocks noGrp="1"/>
          </p:cNvSpPr>
          <p:nvPr>
            <p:ph type="body" sz="quarter" idx="3"/>
          </p:nvPr>
        </p:nvSpPr>
        <p:spPr>
          <a:xfrm>
            <a:off x="679768" y="4715908"/>
            <a:ext cx="5438140" cy="4467702"/>
          </a:xfrm>
          <a:prstGeom prst="rect">
            <a:avLst/>
          </a:prstGeom>
        </p:spPr>
        <p:txBody>
          <a:bodyPr vert="horz" lIns="91559" tIns="45779" rIns="91559" bIns="45779"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9430092"/>
            <a:ext cx="2945659" cy="496412"/>
          </a:xfrm>
          <a:prstGeom prst="rect">
            <a:avLst/>
          </a:prstGeom>
        </p:spPr>
        <p:txBody>
          <a:bodyPr vert="horz" lIns="91559" tIns="45779" rIns="91559" bIns="4577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2"/>
            <a:ext cx="2945659" cy="496412"/>
          </a:xfrm>
          <a:prstGeom prst="rect">
            <a:avLst/>
          </a:prstGeom>
        </p:spPr>
        <p:txBody>
          <a:bodyPr vert="horz" lIns="91559" tIns="45779" rIns="91559" bIns="45779" rtlCol="0" anchor="b"/>
          <a:lstStyle>
            <a:lvl1pPr algn="r">
              <a:defRPr sz="1200"/>
            </a:lvl1pPr>
          </a:lstStyle>
          <a:p>
            <a:fld id="{962A6DC7-6349-401A-9CFD-F841C2C2058D}" type="slidenum">
              <a:rPr lang="zh-CN" altLang="en-US" smtClean="0"/>
              <a:pPr/>
              <a:t>‹#›</a:t>
            </a:fld>
            <a:endParaRPr lang="zh-CN" altLang="en-US"/>
          </a:p>
        </p:txBody>
      </p:sp>
    </p:spTree>
    <p:extLst>
      <p:ext uri="{BB962C8B-B14F-4D97-AF65-F5344CB8AC3E}">
        <p14:creationId xmlns:p14="http://schemas.microsoft.com/office/powerpoint/2010/main" xmlns="" val="120571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pPr/>
              <a:t>2020/6/20</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0087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619F2BE6-F871-4B03-87F7-0D9FDD52738A}" type="datetime1">
              <a:rPr lang="zh-CN" altLang="en-US" smtClean="0"/>
              <a:pPr>
                <a:defRPr/>
              </a:pPr>
              <a:t>2020/6/20</a:t>
            </a:fld>
            <a:endParaRPr lang="en-US" altLang="zh-CN"/>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870989" y="6215082"/>
            <a:ext cx="2844800" cy="476250"/>
          </a:xfrm>
          <a:prstGeom prst="rect">
            <a:avLst/>
          </a:prstGeom>
          <a:ln/>
        </p:spPr>
        <p:txBody>
          <a:bodyPr/>
          <a:lstStyle>
            <a:lvl1pPr>
              <a:defRPr/>
            </a:lvl1pPr>
          </a:lstStyle>
          <a:p>
            <a:pPr>
              <a:defRPr/>
            </a:pPr>
            <a:fld id="{21CC687B-E4FE-4246-8095-742E1FCDFEC2}" type="slidenum">
              <a:rPr lang="en-US" altLang="zh-CN"/>
              <a:pPr>
                <a:defRPr/>
              </a:pPr>
              <a:t>‹#›</a:t>
            </a:fld>
            <a:endParaRPr lang="en-US" altLang="zh-C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307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566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txBox="1">
            <a:spLocks noGrp="1" noChangeArrowheads="1"/>
          </p:cNvSpPr>
          <p:nvPr/>
        </p:nvSpPr>
        <p:spPr bwMode="auto">
          <a:xfrm>
            <a:off x="11137740" y="6330950"/>
            <a:ext cx="761999" cy="247650"/>
          </a:xfrm>
          <a:prstGeom prst="rect">
            <a:avLst/>
          </a:prstGeom>
          <a:noFill/>
          <a:ln w="9525">
            <a:noFill/>
            <a:miter lim="800000"/>
          </a:ln>
        </p:spPr>
        <p:txBody>
          <a:bodyPr/>
          <a:lstStyle>
            <a:lvl1pPr eaLnBrk="0" hangingPunct="0">
              <a:defRPr sz="1300">
                <a:solidFill>
                  <a:schemeClr val="tx1"/>
                </a:solidFill>
                <a:latin typeface="华文细黑" panose="02010600040101010101" pitchFamily="2" charset="-122"/>
                <a:ea typeface="宋体" panose="02010600030101010101" pitchFamily="2" charset="-122"/>
              </a:defRPr>
            </a:lvl1pPr>
            <a:lvl2pPr marL="742950" indent="-285750" eaLnBrk="0" hangingPunct="0">
              <a:defRPr sz="1300">
                <a:solidFill>
                  <a:schemeClr val="tx1"/>
                </a:solidFill>
                <a:latin typeface="华文细黑" panose="02010600040101010101" pitchFamily="2" charset="-122"/>
                <a:ea typeface="宋体" panose="02010600030101010101" pitchFamily="2" charset="-122"/>
              </a:defRPr>
            </a:lvl2pPr>
            <a:lvl3pPr marL="1143000" indent="-228600" eaLnBrk="0" hangingPunct="0">
              <a:defRPr sz="1300">
                <a:solidFill>
                  <a:schemeClr val="tx1"/>
                </a:solidFill>
                <a:latin typeface="华文细黑" panose="02010600040101010101" pitchFamily="2" charset="-122"/>
                <a:ea typeface="宋体" panose="02010600030101010101" pitchFamily="2" charset="-122"/>
              </a:defRPr>
            </a:lvl3pPr>
            <a:lvl4pPr marL="1600200" indent="-228600" eaLnBrk="0" hangingPunct="0">
              <a:defRPr sz="1300">
                <a:solidFill>
                  <a:schemeClr val="tx1"/>
                </a:solidFill>
                <a:latin typeface="华文细黑" panose="02010600040101010101" pitchFamily="2" charset="-122"/>
                <a:ea typeface="宋体" panose="02010600030101010101" pitchFamily="2" charset="-122"/>
              </a:defRPr>
            </a:lvl4pPr>
            <a:lvl5pPr marL="2057400" indent="-228600" eaLnBrk="0" hangingPunct="0">
              <a:defRPr sz="1300">
                <a:solidFill>
                  <a:schemeClr val="tx1"/>
                </a:solidFill>
                <a:latin typeface="华文细黑" panose="02010600040101010101" pitchFamily="2" charset="-122"/>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9pPr>
          </a:lstStyle>
          <a:p>
            <a:pPr algn="r" eaLnBrk="1" fontAlgn="base" hangingPunct="1">
              <a:spcBef>
                <a:spcPct val="0"/>
              </a:spcBef>
              <a:spcAft>
                <a:spcPct val="0"/>
              </a:spcAft>
              <a:defRPr/>
            </a:pPr>
            <a:r>
              <a:rPr lang="en-US" altLang="zh-CN" sz="1180" dirty="0">
                <a:solidFill>
                  <a:srgbClr val="000000"/>
                </a:solidFill>
                <a:latin typeface="微软雅黑" panose="020B0503020204020204" pitchFamily="34" charset="-122"/>
                <a:ea typeface="微软雅黑" panose="020B0503020204020204" pitchFamily="34" charset="-122"/>
              </a:rPr>
              <a:t>-</a:t>
            </a:r>
            <a:fld id="{B3AB9DA7-07BA-4878-8611-59FF03DCA0D1}" type="slidenum">
              <a:rPr lang="zh-CN" altLang="en-US" sz="1180" dirty="0">
                <a:solidFill>
                  <a:srgbClr val="000000"/>
                </a:solidFill>
                <a:latin typeface="微软雅黑" panose="020B0503020204020204" pitchFamily="34" charset="-122"/>
                <a:ea typeface="微软雅黑" panose="020B0503020204020204" pitchFamily="34" charset="-122"/>
              </a:rPr>
              <a:pPr algn="r" eaLnBrk="1" fontAlgn="base" hangingPunct="1">
                <a:spcBef>
                  <a:spcPct val="0"/>
                </a:spcBef>
                <a:spcAft>
                  <a:spcPct val="0"/>
                </a:spcAft>
                <a:defRPr/>
              </a:pPr>
              <a:t>‹#›</a:t>
            </a:fld>
            <a:r>
              <a:rPr lang="en-US" altLang="zh-CN" sz="1180" dirty="0">
                <a:solidFill>
                  <a:srgbClr val="000000"/>
                </a:solidFill>
                <a:latin typeface="微软雅黑" panose="020B0503020204020204" pitchFamily="34" charset="-122"/>
                <a:ea typeface="微软雅黑" panose="020B0503020204020204" pitchFamily="34" charset="-122"/>
              </a:rP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txBox="1">
            <a:spLocks noGrp="1" noChangeArrowheads="1"/>
          </p:cNvSpPr>
          <p:nvPr/>
        </p:nvSpPr>
        <p:spPr bwMode="auto">
          <a:xfrm>
            <a:off x="11137740" y="6330950"/>
            <a:ext cx="761999" cy="247650"/>
          </a:xfrm>
          <a:prstGeom prst="rect">
            <a:avLst/>
          </a:prstGeom>
          <a:noFill/>
          <a:ln w="9525">
            <a:noFill/>
            <a:miter lim="800000"/>
            <a:headEnd/>
            <a:tailEnd/>
          </a:ln>
        </p:spPr>
        <p:txBody>
          <a:bodyPr/>
          <a:lstStyle>
            <a:lvl1pPr eaLnBrk="0" hangingPunct="0">
              <a:defRPr sz="1300">
                <a:solidFill>
                  <a:schemeClr val="tx1"/>
                </a:solidFill>
                <a:latin typeface="华文细黑" panose="02010600040101010101" pitchFamily="2" charset="-122"/>
                <a:ea typeface="宋体" panose="02010600030101010101" pitchFamily="2" charset="-122"/>
              </a:defRPr>
            </a:lvl1pPr>
            <a:lvl2pPr marL="742950" indent="-285750" eaLnBrk="0" hangingPunct="0">
              <a:defRPr sz="1300">
                <a:solidFill>
                  <a:schemeClr val="tx1"/>
                </a:solidFill>
                <a:latin typeface="华文细黑" panose="02010600040101010101" pitchFamily="2" charset="-122"/>
                <a:ea typeface="宋体" panose="02010600030101010101" pitchFamily="2" charset="-122"/>
              </a:defRPr>
            </a:lvl2pPr>
            <a:lvl3pPr marL="1143000" indent="-228600" eaLnBrk="0" hangingPunct="0">
              <a:defRPr sz="1300">
                <a:solidFill>
                  <a:schemeClr val="tx1"/>
                </a:solidFill>
                <a:latin typeface="华文细黑" panose="02010600040101010101" pitchFamily="2" charset="-122"/>
                <a:ea typeface="宋体" panose="02010600030101010101" pitchFamily="2" charset="-122"/>
              </a:defRPr>
            </a:lvl3pPr>
            <a:lvl4pPr marL="1600200" indent="-228600" eaLnBrk="0" hangingPunct="0">
              <a:defRPr sz="1300">
                <a:solidFill>
                  <a:schemeClr val="tx1"/>
                </a:solidFill>
                <a:latin typeface="华文细黑" panose="02010600040101010101" pitchFamily="2" charset="-122"/>
                <a:ea typeface="宋体" panose="02010600030101010101" pitchFamily="2" charset="-122"/>
              </a:defRPr>
            </a:lvl4pPr>
            <a:lvl5pPr marL="2057400" indent="-228600" eaLnBrk="0" hangingPunct="0">
              <a:defRPr sz="1300">
                <a:solidFill>
                  <a:schemeClr val="tx1"/>
                </a:solidFill>
                <a:latin typeface="华文细黑" panose="02010600040101010101" pitchFamily="2" charset="-122"/>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华文细黑" panose="02010600040101010101" pitchFamily="2" charset="-122"/>
                <a:ea typeface="宋体" panose="02010600030101010101" pitchFamily="2" charset="-122"/>
              </a:defRPr>
            </a:lvl9pPr>
          </a:lstStyle>
          <a:p>
            <a:pPr algn="r" eaLnBrk="1" fontAlgn="base" hangingPunct="1">
              <a:spcBef>
                <a:spcPct val="0"/>
              </a:spcBef>
              <a:spcAft>
                <a:spcPct val="0"/>
              </a:spcAft>
              <a:defRPr/>
            </a:pPr>
            <a:r>
              <a:rPr lang="en-US" altLang="zh-CN" sz="1178" dirty="0">
                <a:solidFill>
                  <a:srgbClr val="000000"/>
                </a:solidFill>
                <a:latin typeface="微软雅黑" panose="020B0503020204020204" pitchFamily="34" charset="-122"/>
                <a:ea typeface="微软雅黑" panose="020B0503020204020204" pitchFamily="34" charset="-122"/>
              </a:rPr>
              <a:t>-</a:t>
            </a:r>
            <a:fld id="{B3AB9DA7-07BA-4878-8611-59FF03DCA0D1}" type="slidenum">
              <a:rPr lang="zh-CN" altLang="en-US" sz="1178">
                <a:solidFill>
                  <a:srgbClr val="000000"/>
                </a:solidFill>
                <a:latin typeface="微软雅黑" panose="020B0503020204020204" pitchFamily="34" charset="-122"/>
                <a:ea typeface="微软雅黑" panose="020B0503020204020204" pitchFamily="34" charset="-122"/>
              </a:rPr>
              <a:pPr algn="r" eaLnBrk="1" fontAlgn="base" hangingPunct="1">
                <a:spcBef>
                  <a:spcPct val="0"/>
                </a:spcBef>
                <a:spcAft>
                  <a:spcPct val="0"/>
                </a:spcAft>
                <a:defRPr/>
              </a:pPr>
              <a:t>‹#›</a:t>
            </a:fld>
            <a:r>
              <a:rPr lang="en-US" altLang="zh-CN" sz="1178" dirty="0">
                <a:solidFill>
                  <a:srgbClr val="000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xmlns="" val="4264151247"/>
      </p:ext>
    </p:extLst>
  </p:cSld>
  <p:clrMap bg1="lt1" tx1="dk1" bg2="lt2" tx2="dk2" accent1="accent1" accent2="accent2" accent3="accent3" accent4="accent4" accent5="accent5" accent6="accent6" hlink="hlink" folHlink="folHlink"/>
  <p:sldLayoutIdLst>
    <p:sldLayoutId id="2147483668" r:id="rId1"/>
    <p:sldLayoutId id="214748366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___1.xls"/></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3.jpeg"/><Relationship Id="rId5" Type="http://schemas.openxmlformats.org/officeDocument/2006/relationships/oleObject" Target="../embeddings/oleObject3.bin"/><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8.jpeg"/><Relationship Id="rId7" Type="http://schemas.openxmlformats.org/officeDocument/2006/relationships/image" Target="../media/image60.png"/><Relationship Id="rId2" Type="http://schemas.openxmlformats.org/officeDocument/2006/relationships/image" Target="../media/image57.jpe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48.jpeg"/><Relationship Id="rId10" Type="http://schemas.openxmlformats.org/officeDocument/2006/relationships/image" Target="../media/image62.png"/><Relationship Id="rId4" Type="http://schemas.openxmlformats.org/officeDocument/2006/relationships/image" Target="../media/image59.jpeg"/><Relationship Id="rId9" Type="http://schemas.openxmlformats.org/officeDocument/2006/relationships/image" Target="../media/image6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Office_Excel____1.xlsx"/><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PPT-01"/>
          <p:cNvPicPr>
            <a:picLocks noChangeAspect="1" noChangeArrowheads="1"/>
          </p:cNvPicPr>
          <p:nvPr/>
        </p:nvPicPr>
        <p:blipFill>
          <a:blip r:embed="rId2" cstate="print"/>
          <a:srcRect t="27154" b="33821"/>
          <a:stretch>
            <a:fillRect/>
          </a:stretch>
        </p:blipFill>
        <p:spPr bwMode="auto">
          <a:xfrm>
            <a:off x="289367" y="1885404"/>
            <a:ext cx="11609408" cy="2676292"/>
          </a:xfrm>
          <a:prstGeom prst="rect">
            <a:avLst/>
          </a:prstGeom>
          <a:noFill/>
          <a:ln w="9525">
            <a:noFill/>
            <a:miter lim="800000"/>
            <a:headEnd/>
            <a:tailEnd/>
          </a:ln>
        </p:spPr>
      </p:pic>
      <p:sp>
        <p:nvSpPr>
          <p:cNvPr id="14" name="Rectangle 2"/>
          <p:cNvSpPr>
            <a:spLocks noChangeArrowheads="1"/>
          </p:cNvSpPr>
          <p:nvPr/>
        </p:nvSpPr>
        <p:spPr bwMode="auto">
          <a:xfrm>
            <a:off x="-11151" y="2649957"/>
            <a:ext cx="12192000" cy="931345"/>
          </a:xfrm>
          <a:prstGeom prst="rect">
            <a:avLst/>
          </a:prstGeom>
          <a:noFill/>
          <a:ln w="9525" algn="ctr">
            <a:noFill/>
            <a:miter lim="800000"/>
            <a:headEnd/>
            <a:tailEnd/>
          </a:ln>
        </p:spPr>
        <p:txBody>
          <a:bodyPr wrap="square">
            <a:spAutoFit/>
          </a:bodyPr>
          <a:lstStyle/>
          <a:p>
            <a:pPr lvl="0" algn="ctr">
              <a:lnSpc>
                <a:spcPct val="125000"/>
              </a:lnSpc>
              <a:defRPr/>
            </a:pPr>
            <a:r>
              <a:rPr lang="zh-CN" altLang="en-US" sz="4800" b="1" kern="0" dirty="0" smtClean="0">
                <a:solidFill>
                  <a:schemeClr val="bg1"/>
                </a:solidFill>
                <a:latin typeface="微软雅黑" pitchFamily="34" charset="-122"/>
                <a:ea typeface="微软雅黑" pitchFamily="34" charset="-122"/>
              </a:rPr>
              <a:t>伽途工厂总装部标准件看板模式实施方案</a:t>
            </a:r>
            <a:endParaRPr lang="en-US" altLang="zh-CN" sz="4800" b="1" kern="0" dirty="0" smtClean="0">
              <a:solidFill>
                <a:schemeClr val="bg1"/>
              </a:solidFill>
              <a:latin typeface="微软雅黑" pitchFamily="34" charset="-122"/>
              <a:ea typeface="微软雅黑" pitchFamily="34" charset="-122"/>
            </a:endParaRPr>
          </a:p>
        </p:txBody>
      </p:sp>
      <p:sp>
        <p:nvSpPr>
          <p:cNvPr id="16" name="矩形 15"/>
          <p:cNvSpPr/>
          <p:nvPr/>
        </p:nvSpPr>
        <p:spPr>
          <a:xfrm>
            <a:off x="568708" y="5119693"/>
            <a:ext cx="11195826" cy="400110"/>
          </a:xfrm>
          <a:prstGeom prst="rect">
            <a:avLst/>
          </a:prstGeom>
        </p:spPr>
        <p:txBody>
          <a:bodyPr wrap="square">
            <a:spAutoFit/>
          </a:bodyPr>
          <a:lstStyle/>
          <a:p>
            <a:pPr>
              <a:spcBef>
                <a:spcPct val="50000"/>
              </a:spcBef>
            </a:pPr>
            <a:r>
              <a:rPr lang="zh-CN" altLang="en-US" sz="2000" b="1" dirty="0" smtClean="0">
                <a:latin typeface="微软雅黑" pitchFamily="34" charset="-122"/>
                <a:ea typeface="微软雅黑" pitchFamily="34" charset="-122"/>
              </a:rPr>
              <a:t>批准：                          审定：                            审核：                               编制：</a:t>
            </a:r>
            <a:r>
              <a:rPr lang="en-US" altLang="zh-CN" sz="2000" b="1" dirty="0" smtClean="0">
                <a:latin typeface="微软雅黑" pitchFamily="34" charset="-122"/>
                <a:ea typeface="微软雅黑" pitchFamily="34" charset="-122"/>
              </a:rPr>
              <a:t>2019.04.7</a:t>
            </a:r>
            <a:r>
              <a:rPr lang="zh-CN" altLang="en-US" sz="2000" b="1" dirty="0" smtClean="0">
                <a:latin typeface="微软雅黑" pitchFamily="34" charset="-122"/>
                <a:ea typeface="微软雅黑" pitchFamily="34" charset="-122"/>
              </a:rPr>
              <a:t>                </a:t>
            </a:r>
            <a:endParaRPr lang="zh-CN" altLang="en-US" sz="2000" b="1" dirty="0">
              <a:latin typeface="微软雅黑" pitchFamily="34" charset="-122"/>
              <a:ea typeface="微软雅黑" pitchFamily="34"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线形标注 1 5"/>
          <p:cNvSpPr/>
          <p:nvPr/>
        </p:nvSpPr>
        <p:spPr>
          <a:xfrm>
            <a:off x="5743888" y="1320692"/>
            <a:ext cx="5237863" cy="2311807"/>
          </a:xfrm>
          <a:prstGeom prst="borderCallout1">
            <a:avLst>
              <a:gd name="adj1" fmla="val 48985"/>
              <a:gd name="adj2" fmla="val -474"/>
              <a:gd name="adj3" fmla="val 23219"/>
              <a:gd name="adj4" fmla="val -2032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9"/>
          <p:cNvSpPr txBox="1">
            <a:spLocks noChangeArrowheads="1"/>
          </p:cNvSpPr>
          <p:nvPr/>
        </p:nvSpPr>
        <p:spPr bwMode="auto">
          <a:xfrm>
            <a:off x="5755668" y="1730223"/>
            <a:ext cx="5127472" cy="1477328"/>
          </a:xfrm>
          <a:prstGeom prst="rect">
            <a:avLst/>
          </a:prstGeom>
          <a:noFill/>
          <a:ln w="9525" algn="ctr">
            <a:noFill/>
            <a:miter lim="800000"/>
            <a:headEnd/>
            <a:tailEnd/>
          </a:ln>
          <a:effectLst/>
        </p:spPr>
        <p:txBody>
          <a:bodyPr wrap="square">
            <a:spAutoFit/>
          </a:bodyPr>
          <a:lstStyle/>
          <a:p>
            <a:pPr algn="l">
              <a:spcBef>
                <a:spcPct val="50000"/>
              </a:spcBef>
              <a:buFont typeface="Wingdings" pitchFamily="2" charset="2"/>
              <a:buChar char="l"/>
            </a:pPr>
            <a:r>
              <a:rPr lang="zh-CN" altLang="en-US" dirty="0" smtClean="0">
                <a:solidFill>
                  <a:srgbClr val="C00000"/>
                </a:solidFill>
                <a:latin typeface="微软雅黑" pitchFamily="34" charset="-122"/>
                <a:ea typeface="微软雅黑" pitchFamily="34" charset="-122"/>
              </a:rPr>
              <a:t>使用对比色彩（黑底白字）标注关键信息看板卡号和工位。</a:t>
            </a:r>
          </a:p>
          <a:p>
            <a:pPr algn="l">
              <a:spcBef>
                <a:spcPct val="50000"/>
              </a:spcBef>
              <a:buFont typeface="Wingdings" pitchFamily="2" charset="2"/>
              <a:buChar char="l"/>
            </a:pPr>
            <a:r>
              <a:rPr lang="zh-CN" altLang="en-US" dirty="0" smtClean="0">
                <a:solidFill>
                  <a:srgbClr val="0000FF"/>
                </a:solidFill>
                <a:latin typeface="微软雅黑" pitchFamily="34" charset="-122"/>
                <a:ea typeface="微软雅黑" pitchFamily="34" charset="-122"/>
              </a:rPr>
              <a:t>使用</a:t>
            </a:r>
            <a:r>
              <a:rPr lang="zh-CN" altLang="en-US" dirty="0">
                <a:solidFill>
                  <a:srgbClr val="0000FF"/>
                </a:solidFill>
                <a:latin typeface="微软雅黑" pitchFamily="34" charset="-122"/>
                <a:ea typeface="微软雅黑" pitchFamily="34" charset="-122"/>
              </a:rPr>
              <a:t>醒目大字体标注关键信息看板卡号和</a:t>
            </a:r>
            <a:r>
              <a:rPr lang="zh-CN" altLang="en-US" dirty="0" smtClean="0">
                <a:solidFill>
                  <a:srgbClr val="0000FF"/>
                </a:solidFill>
                <a:latin typeface="微软雅黑" pitchFamily="34" charset="-122"/>
                <a:ea typeface="微软雅黑" pitchFamily="34" charset="-122"/>
              </a:rPr>
              <a:t>工位。</a:t>
            </a:r>
            <a:endParaRPr lang="zh-CN" altLang="en-US" dirty="0">
              <a:solidFill>
                <a:srgbClr val="0000FF"/>
              </a:solidFill>
              <a:latin typeface="微软雅黑" pitchFamily="34" charset="-122"/>
              <a:ea typeface="微软雅黑" pitchFamily="34" charset="-122"/>
            </a:endParaRPr>
          </a:p>
          <a:p>
            <a:pPr algn="l">
              <a:spcBef>
                <a:spcPct val="50000"/>
              </a:spcBef>
              <a:buFont typeface="Wingdings" pitchFamily="2" charset="2"/>
              <a:buChar char="l"/>
            </a:pPr>
            <a:r>
              <a:rPr lang="zh-CN" altLang="en-US" dirty="0" smtClean="0">
                <a:solidFill>
                  <a:srgbClr val="C00000"/>
                </a:solidFill>
                <a:latin typeface="微软雅黑" pitchFamily="34" charset="-122"/>
                <a:ea typeface="微软雅黑" pitchFamily="34" charset="-122"/>
              </a:rPr>
              <a:t>使用</a:t>
            </a:r>
            <a:r>
              <a:rPr lang="zh-CN" altLang="en-US" dirty="0">
                <a:solidFill>
                  <a:srgbClr val="C00000"/>
                </a:solidFill>
                <a:latin typeface="微软雅黑" pitchFamily="34" charset="-122"/>
                <a:ea typeface="微软雅黑" pitchFamily="34" charset="-122"/>
              </a:rPr>
              <a:t>不同颜色纸张标识不同车型使用</a:t>
            </a:r>
            <a:r>
              <a:rPr lang="zh-CN" altLang="en-US" dirty="0" smtClean="0">
                <a:solidFill>
                  <a:srgbClr val="C00000"/>
                </a:solidFill>
                <a:latin typeface="微软雅黑" pitchFamily="34" charset="-122"/>
                <a:ea typeface="微软雅黑" pitchFamily="34" charset="-122"/>
              </a:rPr>
              <a:t>零件。</a:t>
            </a:r>
            <a:endParaRPr lang="zh-CN" altLang="en-US" dirty="0">
              <a:solidFill>
                <a:srgbClr val="C00000"/>
              </a:solidFill>
              <a:latin typeface="微软雅黑" pitchFamily="34" charset="-122"/>
              <a:ea typeface="微软雅黑" pitchFamily="34" charset="-122"/>
            </a:endParaRPr>
          </a:p>
        </p:txBody>
      </p:sp>
      <p:sp>
        <p:nvSpPr>
          <p:cNvPr id="9" name="线形标注 2 8"/>
          <p:cNvSpPr/>
          <p:nvPr/>
        </p:nvSpPr>
        <p:spPr>
          <a:xfrm>
            <a:off x="5739711" y="4407050"/>
            <a:ext cx="5253517" cy="531653"/>
          </a:xfrm>
          <a:prstGeom prst="borderCallout2">
            <a:avLst>
              <a:gd name="adj1" fmla="val 54877"/>
              <a:gd name="adj2" fmla="val -1480"/>
              <a:gd name="adj3" fmla="val 284497"/>
              <a:gd name="adj4" fmla="val -1061"/>
              <a:gd name="adj5" fmla="val 283760"/>
              <a:gd name="adj6" fmla="val -86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itchFamily="34" charset="-122"/>
                <a:ea typeface="微软雅黑" pitchFamily="34" charset="-122"/>
              </a:rPr>
              <a:t>蓝色</a:t>
            </a:r>
            <a:r>
              <a:rPr lang="zh-CN" altLang="en-US" dirty="0" smtClean="0">
                <a:solidFill>
                  <a:schemeClr val="tx1"/>
                </a:solidFill>
                <a:latin typeface="微软雅黑" pitchFamily="34" charset="-122"/>
                <a:ea typeface="微软雅黑" pitchFamily="34" charset="-122"/>
              </a:rPr>
              <a:t>看板卡表示</a:t>
            </a:r>
            <a:r>
              <a:rPr lang="en-US" altLang="zh-CN" dirty="0" smtClean="0">
                <a:solidFill>
                  <a:schemeClr val="tx1"/>
                </a:solidFill>
                <a:latin typeface="微软雅黑" pitchFamily="34" charset="-122"/>
                <a:ea typeface="微软雅黑" pitchFamily="34" charset="-122"/>
              </a:rPr>
              <a:t>V3/V5</a:t>
            </a:r>
            <a:r>
              <a:rPr lang="zh-CN" altLang="en-US" dirty="0" smtClean="0">
                <a:solidFill>
                  <a:schemeClr val="tx1"/>
                </a:solidFill>
                <a:latin typeface="微软雅黑" pitchFamily="34" charset="-122"/>
                <a:ea typeface="微软雅黑" pitchFamily="34" charset="-122"/>
              </a:rPr>
              <a:t>车型</a:t>
            </a:r>
            <a:r>
              <a:rPr lang="zh-CN" altLang="en-US" dirty="0">
                <a:solidFill>
                  <a:schemeClr val="tx1"/>
                </a:solidFill>
                <a:latin typeface="微软雅黑" pitchFamily="34" charset="-122"/>
                <a:ea typeface="微软雅黑" pitchFamily="34" charset="-122"/>
              </a:rPr>
              <a:t>所装配</a:t>
            </a:r>
            <a:r>
              <a:rPr lang="zh-CN" altLang="en-US" dirty="0" smtClean="0">
                <a:solidFill>
                  <a:schemeClr val="tx1"/>
                </a:solidFill>
                <a:latin typeface="微软雅黑" pitchFamily="34" charset="-122"/>
                <a:ea typeface="微软雅黑" pitchFamily="34" charset="-122"/>
              </a:rPr>
              <a:t>零部件。</a:t>
            </a:r>
            <a:endParaRPr lang="zh-CN" altLang="en-US" dirty="0">
              <a:solidFill>
                <a:schemeClr val="tx1"/>
              </a:solidFill>
              <a:latin typeface="微软雅黑" pitchFamily="34" charset="-122"/>
              <a:ea typeface="微软雅黑" pitchFamily="34" charset="-122"/>
            </a:endParaRPr>
          </a:p>
        </p:txBody>
      </p:sp>
      <p:sp>
        <p:nvSpPr>
          <p:cNvPr id="10" name="线形标注 1 9"/>
          <p:cNvSpPr/>
          <p:nvPr/>
        </p:nvSpPr>
        <p:spPr>
          <a:xfrm>
            <a:off x="5755668" y="3772339"/>
            <a:ext cx="5232046" cy="536253"/>
          </a:xfrm>
          <a:prstGeom prst="borderCallout1">
            <a:avLst>
              <a:gd name="adj1" fmla="val 48985"/>
              <a:gd name="adj2" fmla="val -1003"/>
              <a:gd name="adj3" fmla="val 46992"/>
              <a:gd name="adj4" fmla="val -15362"/>
            </a:avLst>
          </a:prstGeom>
          <a:solidFill>
            <a:srgbClr val="FF00FF">
              <a:alpha val="44706"/>
            </a:srgbClr>
          </a:solidFill>
          <a:ln w="9525" algn="ctr">
            <a:solidFill>
              <a:schemeClr val="tx1"/>
            </a:solidFill>
            <a:prstDash val="sysDot"/>
            <a:miter lim="800000"/>
            <a:headEnd/>
            <a:tailEnd type="triangle" w="med" len="med"/>
          </a:ln>
          <a:effectLst/>
        </p:spPr>
        <p:txBody>
          <a:bodyPr anchor="ctr"/>
          <a:lstStyle/>
          <a:p>
            <a:pPr algn="l"/>
            <a:r>
              <a:rPr lang="zh-CN" altLang="en-US" dirty="0">
                <a:latin typeface="微软雅黑" pitchFamily="34" charset="-122"/>
                <a:ea typeface="微软雅黑" pitchFamily="34" charset="-122"/>
              </a:rPr>
              <a:t>红色</a:t>
            </a:r>
            <a:r>
              <a:rPr lang="zh-CN" altLang="en-US" dirty="0" smtClean="0">
                <a:latin typeface="微软雅黑" pitchFamily="34" charset="-122"/>
                <a:ea typeface="微软雅黑" pitchFamily="34" charset="-122"/>
              </a:rPr>
              <a:t>看板卡表示</a:t>
            </a:r>
            <a:r>
              <a:rPr lang="en-US" altLang="zh-CN" dirty="0" smtClean="0">
                <a:latin typeface="微软雅黑" pitchFamily="34" charset="-122"/>
                <a:ea typeface="微软雅黑" pitchFamily="34" charset="-122"/>
              </a:rPr>
              <a:t>IX5/IX7</a:t>
            </a:r>
            <a:r>
              <a:rPr lang="zh-CN" altLang="en-US" dirty="0" smtClean="0">
                <a:latin typeface="微软雅黑" pitchFamily="34" charset="-122"/>
                <a:ea typeface="微软雅黑" pitchFamily="34" charset="-122"/>
              </a:rPr>
              <a:t>车型</a:t>
            </a:r>
            <a:r>
              <a:rPr lang="zh-CN" altLang="en-US" dirty="0">
                <a:latin typeface="微软雅黑" pitchFamily="34" charset="-122"/>
                <a:ea typeface="微软雅黑" pitchFamily="34" charset="-122"/>
              </a:rPr>
              <a:t>所装配</a:t>
            </a:r>
            <a:r>
              <a:rPr lang="zh-CN" altLang="en-US" dirty="0" smtClean="0">
                <a:latin typeface="微软雅黑" pitchFamily="34" charset="-122"/>
                <a:ea typeface="微软雅黑" pitchFamily="34" charset="-122"/>
              </a:rPr>
              <a:t>零部件。</a:t>
            </a:r>
            <a:endParaRPr lang="zh-CN" altLang="en-US" dirty="0">
              <a:latin typeface="微软雅黑" pitchFamily="34" charset="-122"/>
              <a:ea typeface="微软雅黑" pitchFamily="34" charset="-122"/>
            </a:endParaRPr>
          </a:p>
        </p:txBody>
      </p:sp>
      <p:grpSp>
        <p:nvGrpSpPr>
          <p:cNvPr id="11" name="组合 10"/>
          <p:cNvGrpSpPr/>
          <p:nvPr/>
        </p:nvGrpSpPr>
        <p:grpSpPr>
          <a:xfrm>
            <a:off x="1651212" y="1292693"/>
            <a:ext cx="1571625" cy="4943475"/>
            <a:chOff x="539552" y="1274763"/>
            <a:chExt cx="1571625" cy="4943475"/>
          </a:xfrm>
        </p:grpSpPr>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274763"/>
              <a:ext cx="1571625" cy="494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669334" y="4937825"/>
              <a:ext cx="1440161" cy="360039"/>
            </a:xfrm>
            <a:prstGeom prst="rect">
              <a:avLst/>
            </a:prstGeom>
          </p:spPr>
        </p:pic>
      </p:grpSp>
      <p:grpSp>
        <p:nvGrpSpPr>
          <p:cNvPr id="14" name="组合 13"/>
          <p:cNvGrpSpPr/>
          <p:nvPr/>
        </p:nvGrpSpPr>
        <p:grpSpPr>
          <a:xfrm>
            <a:off x="3596098" y="1292693"/>
            <a:ext cx="1619250" cy="4924425"/>
            <a:chOff x="2484438" y="1274763"/>
            <a:chExt cx="1619250" cy="4924425"/>
          </a:xfrm>
        </p:grpSpPr>
        <p:pic>
          <p:nvPicPr>
            <p:cNvPr id="15"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84438" y="1274763"/>
              <a:ext cx="161925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2639298" y="4937825"/>
              <a:ext cx="1440161" cy="360039"/>
            </a:xfrm>
            <a:prstGeom prst="rect">
              <a:avLst/>
            </a:prstGeom>
          </p:spPr>
        </p:pic>
      </p:grpSp>
      <p:sp>
        <p:nvSpPr>
          <p:cNvPr id="17" name="Text Box 2"/>
          <p:cNvSpPr txBox="1">
            <a:spLocks noChangeArrowheads="1"/>
          </p:cNvSpPr>
          <p:nvPr/>
        </p:nvSpPr>
        <p:spPr bwMode="auto">
          <a:xfrm>
            <a:off x="1707262" y="6261485"/>
            <a:ext cx="7738314" cy="307771"/>
          </a:xfrm>
          <a:prstGeom prst="rect">
            <a:avLst/>
          </a:prstGeom>
          <a:noFill/>
          <a:ln w="9525" algn="ctr">
            <a:noFill/>
            <a:miter lim="800000"/>
            <a:headEnd/>
            <a:tailEnd/>
          </a:ln>
          <a:effectLst/>
        </p:spPr>
        <p:txBody>
          <a:bodyPr wrap="square">
            <a:spAutoFit/>
          </a:bodyPr>
          <a:lstStyle/>
          <a:p>
            <a:pPr algn="ctr">
              <a:spcBef>
                <a:spcPct val="50000"/>
              </a:spcBef>
            </a:pPr>
            <a:r>
              <a:rPr lang="zh-CN" altLang="en-US" sz="1400" b="1" dirty="0" smtClean="0">
                <a:latin typeface="微软雅黑" pitchFamily="34" charset="-122"/>
                <a:ea typeface="微软雅黑" pitchFamily="34" charset="-122"/>
              </a:rPr>
              <a:t>说明</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制作看板卡纸张的颜色可以根据生产的车型等灵活调整。 </a:t>
            </a:r>
            <a:endParaRPr lang="zh-CN" altLang="en-US" sz="1400" b="1" dirty="0">
              <a:latin typeface="微软雅黑" pitchFamily="34" charset="-122"/>
              <a:ea typeface="微软雅黑" pitchFamily="34" charset="-122"/>
            </a:endParaRPr>
          </a:p>
        </p:txBody>
      </p:sp>
      <p:sp>
        <p:nvSpPr>
          <p:cNvPr id="30" name="矩形 29"/>
          <p:cNvSpPr/>
          <p:nvPr/>
        </p:nvSpPr>
        <p:spPr>
          <a:xfrm>
            <a:off x="5769720" y="5117054"/>
            <a:ext cx="5182000" cy="4733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latin typeface="微软雅黑" pitchFamily="34" charset="-122"/>
                <a:ea typeface="微软雅黑" pitchFamily="34" charset="-122"/>
              </a:rPr>
              <a:t>绿色看板卡表示</a:t>
            </a:r>
            <a:r>
              <a:rPr lang="en-US" altLang="zh-CN" dirty="0" smtClean="0">
                <a:solidFill>
                  <a:schemeClr val="tx1"/>
                </a:solidFill>
                <a:latin typeface="微软雅黑" pitchFamily="34" charset="-122"/>
                <a:ea typeface="微软雅黑" pitchFamily="34" charset="-122"/>
              </a:rPr>
              <a:t>im6/im8</a:t>
            </a:r>
            <a:r>
              <a:rPr lang="zh-CN" altLang="en-US" dirty="0" smtClean="0">
                <a:solidFill>
                  <a:schemeClr val="tx1"/>
                </a:solidFill>
                <a:latin typeface="微软雅黑" pitchFamily="34" charset="-122"/>
                <a:ea typeface="微软雅黑" pitchFamily="34" charset="-122"/>
              </a:rPr>
              <a:t>车型所装配零部件。</a:t>
            </a:r>
            <a:endParaRPr lang="zh-CN" altLang="en-US" dirty="0">
              <a:solidFill>
                <a:schemeClr val="tx1"/>
              </a:solidFill>
              <a:latin typeface="微软雅黑" pitchFamily="34" charset="-122"/>
              <a:ea typeface="微软雅黑" pitchFamily="34" charset="-122"/>
            </a:endParaRPr>
          </a:p>
        </p:txBody>
      </p:sp>
      <p:sp>
        <p:nvSpPr>
          <p:cNvPr id="31" name="矩形 30"/>
          <p:cNvSpPr/>
          <p:nvPr/>
        </p:nvSpPr>
        <p:spPr>
          <a:xfrm>
            <a:off x="5758963" y="5751756"/>
            <a:ext cx="5182000" cy="473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latin typeface="微软雅黑" pitchFamily="34" charset="-122"/>
                <a:ea typeface="微软雅黑" pitchFamily="34" charset="-122"/>
              </a:rPr>
              <a:t>黄色看板卡表示</a:t>
            </a:r>
            <a:r>
              <a:rPr lang="en-US" altLang="zh-CN" dirty="0" smtClean="0">
                <a:solidFill>
                  <a:schemeClr val="tx1"/>
                </a:solidFill>
                <a:latin typeface="微软雅黑" pitchFamily="34" charset="-122"/>
                <a:ea typeface="微软雅黑" pitchFamily="34" charset="-122"/>
              </a:rPr>
              <a:t>2</a:t>
            </a:r>
            <a:r>
              <a:rPr lang="zh-CN" altLang="en-US" dirty="0" smtClean="0">
                <a:solidFill>
                  <a:schemeClr val="tx1"/>
                </a:solidFill>
                <a:latin typeface="微软雅黑" pitchFamily="34" charset="-122"/>
                <a:ea typeface="微软雅黑" pitchFamily="34" charset="-122"/>
              </a:rPr>
              <a:t>种车型共用所装配零部件。</a:t>
            </a:r>
            <a:endParaRPr lang="zh-CN" altLang="en-US" dirty="0">
              <a:solidFill>
                <a:schemeClr val="tx1"/>
              </a:solidFill>
              <a:latin typeface="微软雅黑" pitchFamily="34" charset="-122"/>
              <a:ea typeface="微软雅黑" pitchFamily="34" charset="-122"/>
            </a:endParaRPr>
          </a:p>
        </p:txBody>
      </p:sp>
      <p:sp>
        <p:nvSpPr>
          <p:cNvPr id="32" name="矩形 31"/>
          <p:cNvSpPr/>
          <p:nvPr/>
        </p:nvSpPr>
        <p:spPr>
          <a:xfrm>
            <a:off x="1767878" y="3202194"/>
            <a:ext cx="1398494" cy="37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V3/V5</a:t>
            </a:r>
            <a:endParaRPr lang="zh-CN" altLang="en-US" b="1" dirty="0">
              <a:solidFill>
                <a:schemeClr val="tx1"/>
              </a:solidFill>
            </a:endParaRPr>
          </a:p>
        </p:txBody>
      </p:sp>
      <p:sp>
        <p:nvSpPr>
          <p:cNvPr id="33" name="矩形 32"/>
          <p:cNvSpPr/>
          <p:nvPr/>
        </p:nvSpPr>
        <p:spPr>
          <a:xfrm>
            <a:off x="3747283" y="3202193"/>
            <a:ext cx="1420010" cy="38727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IX5/IX7</a:t>
            </a:r>
            <a:endParaRPr lang="zh-CN" altLang="en-US" b="1" dirty="0">
              <a:solidFill>
                <a:schemeClr val="tx1"/>
              </a:solidFill>
            </a:endParaRPr>
          </a:p>
        </p:txBody>
      </p:sp>
      <p:cxnSp>
        <p:nvCxnSpPr>
          <p:cNvPr id="20" name="直接连接符 11"/>
          <p:cNvCxnSpPr>
            <a:cxnSpLocks noChangeShapeType="1"/>
          </p:cNvCxnSpPr>
          <p:nvPr/>
        </p:nvCxnSpPr>
        <p:spPr bwMode="auto">
          <a:xfrm>
            <a:off x="3283697" y="1248207"/>
            <a:ext cx="8280400" cy="0"/>
          </a:xfrm>
          <a:prstGeom prst="line">
            <a:avLst/>
          </a:prstGeom>
          <a:noFill/>
          <a:ln w="25400" algn="ctr">
            <a:solidFill>
              <a:srgbClr val="336699"/>
            </a:solidFill>
            <a:round/>
            <a:headEnd/>
            <a:tailEnd/>
          </a:ln>
        </p:spPr>
      </p:cxnSp>
      <p:sp>
        <p:nvSpPr>
          <p:cNvPr id="21" name="Rectangle 472"/>
          <p:cNvSpPr>
            <a:spLocks noChangeArrowheads="1"/>
          </p:cNvSpPr>
          <p:nvPr/>
        </p:nvSpPr>
        <p:spPr bwMode="auto">
          <a:xfrm>
            <a:off x="506083" y="888202"/>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22" name="Text Box 2"/>
          <p:cNvSpPr txBox="1">
            <a:spLocks noChangeArrowheads="1"/>
          </p:cNvSpPr>
          <p:nvPr/>
        </p:nvSpPr>
        <p:spPr bwMode="auto">
          <a:xfrm>
            <a:off x="677758" y="903864"/>
            <a:ext cx="3012116" cy="338554"/>
          </a:xfrm>
          <a:prstGeom prst="rect">
            <a:avLst/>
          </a:prstGeom>
          <a:noFill/>
          <a:ln w="9525">
            <a:noFill/>
            <a:miter lim="800000"/>
            <a:headEnd/>
            <a:tailEnd/>
          </a:ln>
        </p:spPr>
        <p:txBody>
          <a:bodyPr wrap="square">
            <a:spAutoFit/>
          </a:bodyPr>
          <a:lstStyle/>
          <a:p>
            <a:pPr algn="ctr"/>
            <a:r>
              <a:rPr lang="en-US" altLang="zh-CN" sz="1600" b="1" dirty="0" smtClean="0">
                <a:solidFill>
                  <a:schemeClr val="bg1"/>
                </a:solidFill>
                <a:latin typeface="微软雅黑" pitchFamily="34" charset="-122"/>
                <a:ea typeface="微软雅黑" pitchFamily="34" charset="-122"/>
              </a:rPr>
              <a:t>7.</a:t>
            </a:r>
            <a:r>
              <a:rPr lang="zh-CN" altLang="en-US" sz="1600" b="1" dirty="0" smtClean="0">
                <a:solidFill>
                  <a:schemeClr val="bg1"/>
                </a:solidFill>
                <a:latin typeface="微软雅黑" pitchFamily="34" charset="-122"/>
                <a:ea typeface="微软雅黑" pitchFamily="34" charset="-122"/>
              </a:rPr>
              <a:t>看</a:t>
            </a:r>
            <a:r>
              <a:rPr lang="zh-CN" altLang="en-US" sz="1600" b="1" dirty="0" smtClean="0">
                <a:solidFill>
                  <a:schemeClr val="bg1"/>
                </a:solidFill>
                <a:latin typeface="微软雅黑" pitchFamily="34" charset="-122"/>
                <a:ea typeface="微软雅黑" pitchFamily="34" charset="-122"/>
              </a:rPr>
              <a:t>板卡</a:t>
            </a:r>
            <a:r>
              <a:rPr lang="zh-CN" altLang="en-US" sz="1600" b="1" dirty="0">
                <a:solidFill>
                  <a:schemeClr val="bg1"/>
                </a:solidFill>
                <a:latin typeface="微软雅黑" pitchFamily="34" charset="-122"/>
                <a:ea typeface="微软雅黑" pitchFamily="34" charset="-122"/>
              </a:rPr>
              <a:t>格式及颜色应用</a:t>
            </a:r>
          </a:p>
        </p:txBody>
      </p:sp>
      <p:sp>
        <p:nvSpPr>
          <p:cNvPr id="23" name="矩形 22"/>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Rot="1" noChangeAspect="1" noMove="1" noResize="1" noEditPoints="1" noAdjustHandles="1" noChangeArrowheads="1" noChangeShapeType="1" noTextEdit="1"/>
          </p:cNvSpPr>
          <p:nvPr/>
        </p:nvSpPr>
        <p:spPr bwMode="auto">
          <a:xfrm>
            <a:off x="623392" y="1484785"/>
            <a:ext cx="11280659" cy="670761"/>
          </a:xfrm>
          <a:prstGeom prst="rect">
            <a:avLst/>
          </a:prstGeom>
          <a:blipFill rotWithShape="1">
            <a:blip r:embed="rId2" cstate="print">
              <a:extLst>
                <a:ext uri="{28A0092B-C50C-407E-A947-70E740481C1C}">
                  <a14:useLocalDpi xmlns="" xmlns:a14="http://schemas.microsoft.com/office/drawing/2010/main" val="0"/>
                </a:ext>
              </a:extLst>
            </a:blip>
            <a:stretch>
              <a:fillRect/>
            </a:stretch>
          </a:blipFill>
          <a:ln>
            <a:noFill/>
          </a:ln>
        </p:spPr>
        <p:txBody>
          <a:bodyPr/>
          <a:lstStyle/>
          <a:p>
            <a:pPr>
              <a:defRPr/>
            </a:pPr>
            <a:r>
              <a:rPr lang="zh-CN" altLang="en-US">
                <a:noFill/>
              </a:rPr>
              <a:t> </a:t>
            </a:r>
          </a:p>
        </p:txBody>
      </p:sp>
      <p:sp>
        <p:nvSpPr>
          <p:cNvPr id="12295" name="AutoShape 38"/>
          <p:cNvSpPr>
            <a:spLocks noChangeArrowheads="1"/>
          </p:cNvSpPr>
          <p:nvPr/>
        </p:nvSpPr>
        <p:spPr bwMode="auto">
          <a:xfrm>
            <a:off x="613833" y="2366676"/>
            <a:ext cx="5099051" cy="2286000"/>
          </a:xfrm>
          <a:prstGeom prst="wedgeRoundRectCallout">
            <a:avLst>
              <a:gd name="adj1" fmla="val 65735"/>
              <a:gd name="adj2" fmla="val 48528"/>
              <a:gd name="adj3" fmla="val 16667"/>
            </a:avLst>
          </a:prstGeom>
          <a:noFill/>
          <a:ln w="38100">
            <a:solidFill>
              <a:srgbClr val="FF000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lstStyle/>
          <a:p>
            <a:pPr algn="ctr"/>
            <a:endParaRPr lang="zh-CN" altLang="zh-CN"/>
          </a:p>
        </p:txBody>
      </p:sp>
      <p:grpSp>
        <p:nvGrpSpPr>
          <p:cNvPr id="2" name="组合 1"/>
          <p:cNvGrpSpPr/>
          <p:nvPr/>
        </p:nvGrpSpPr>
        <p:grpSpPr>
          <a:xfrm>
            <a:off x="6229176" y="2298700"/>
            <a:ext cx="5609167" cy="2640851"/>
            <a:chOff x="4679950" y="2298700"/>
            <a:chExt cx="4206875" cy="2714625"/>
          </a:xfrm>
        </p:grpSpPr>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9950" y="2298700"/>
              <a:ext cx="4206875" cy="2714625"/>
            </a:xfrm>
            <a:prstGeom prst="rect">
              <a:avLst/>
            </a:prstGeom>
            <a:solidFill>
              <a:schemeClr val="accent1"/>
            </a:solidFill>
            <a:ln w="9525">
              <a:solidFill>
                <a:srgbClr val="333333"/>
              </a:solidFill>
              <a:miter lim="800000"/>
              <a:headEnd/>
              <a:tailEnd/>
            </a:ln>
            <a:effectLst>
              <a:outerShdw dist="35921" dir="2700000" algn="ctr" rotWithShape="0">
                <a:schemeClr val="accent1">
                  <a:lumMod val="90000"/>
                </a:schemeClr>
              </a:outerShdw>
            </a:effectLst>
          </p:spPr>
        </p:pic>
        <p:pic>
          <p:nvPicPr>
            <p:cNvPr id="11571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05868" y="4426858"/>
              <a:ext cx="504056" cy="453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2" name="直接连接符 11"/>
          <p:cNvCxnSpPr>
            <a:cxnSpLocks noChangeShapeType="1"/>
          </p:cNvCxnSpPr>
          <p:nvPr/>
        </p:nvCxnSpPr>
        <p:spPr bwMode="auto">
          <a:xfrm>
            <a:off x="3575703" y="1273051"/>
            <a:ext cx="8280400" cy="0"/>
          </a:xfrm>
          <a:prstGeom prst="line">
            <a:avLst/>
          </a:prstGeom>
          <a:noFill/>
          <a:ln w="25400" algn="ctr">
            <a:solidFill>
              <a:srgbClr val="336699"/>
            </a:solidFill>
            <a:round/>
            <a:headEnd/>
            <a:tailEnd/>
          </a:ln>
        </p:spPr>
      </p:cxnSp>
      <p:sp>
        <p:nvSpPr>
          <p:cNvPr id="15" name="Rectangle 472"/>
          <p:cNvSpPr>
            <a:spLocks noChangeArrowheads="1"/>
          </p:cNvSpPr>
          <p:nvPr/>
        </p:nvSpPr>
        <p:spPr bwMode="auto">
          <a:xfrm>
            <a:off x="403629" y="930976"/>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6" name="TextBox 59"/>
          <p:cNvSpPr txBox="1">
            <a:spLocks noChangeArrowheads="1"/>
          </p:cNvSpPr>
          <p:nvPr/>
        </p:nvSpPr>
        <p:spPr bwMode="auto">
          <a:xfrm>
            <a:off x="933187" y="916300"/>
            <a:ext cx="1878252" cy="380873"/>
          </a:xfrm>
          <a:prstGeom prst="rect">
            <a:avLst/>
          </a:prstGeom>
          <a:noFill/>
          <a:ln w="9525">
            <a:noFill/>
            <a:miter lim="800000"/>
            <a:headEnd/>
            <a:tailEnd/>
          </a:ln>
        </p:spPr>
        <p:txBody>
          <a:bodyPr wrap="squar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pPr algn="ctr"/>
            <a:r>
              <a:rPr lang="en-US" altLang="zh-CN" sz="1500" dirty="0" smtClean="0">
                <a:solidFill>
                  <a:schemeClr val="bg1"/>
                </a:solidFill>
              </a:rPr>
              <a:t>8.</a:t>
            </a:r>
            <a:r>
              <a:rPr lang="zh-CN" altLang="en-US" sz="1500" dirty="0" smtClean="0">
                <a:solidFill>
                  <a:schemeClr val="bg1"/>
                </a:solidFill>
              </a:rPr>
              <a:t>看</a:t>
            </a:r>
            <a:r>
              <a:rPr lang="zh-CN" altLang="en-US" sz="1500" dirty="0" smtClean="0">
                <a:solidFill>
                  <a:schemeClr val="bg1"/>
                </a:solidFill>
              </a:rPr>
              <a:t>板卡数计算</a:t>
            </a:r>
            <a:endParaRPr lang="en-US" altLang="zh-CN" sz="1500" dirty="0">
              <a:solidFill>
                <a:schemeClr val="bg1"/>
              </a:solidFill>
            </a:endParaRPr>
          </a:p>
        </p:txBody>
      </p:sp>
      <p:sp>
        <p:nvSpPr>
          <p:cNvPr id="13" name="矩形 12"/>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
        <p:nvSpPr>
          <p:cNvPr id="18" name="矩形 10"/>
          <p:cNvSpPr>
            <a:spLocks noChangeArrowheads="1"/>
          </p:cNvSpPr>
          <p:nvPr/>
        </p:nvSpPr>
        <p:spPr bwMode="auto">
          <a:xfrm>
            <a:off x="651311" y="2674342"/>
            <a:ext cx="5032312" cy="1760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20000"/>
              </a:spcBef>
            </a:pPr>
            <a:r>
              <a:rPr lang="zh-CN" altLang="en-US" dirty="0">
                <a:latin typeface="微软雅黑" pitchFamily="34" charset="-122"/>
                <a:ea typeface="微软雅黑" pitchFamily="34" charset="-122"/>
              </a:rPr>
              <a:t>其中</a:t>
            </a:r>
            <a:r>
              <a:rPr lang="en-US" altLang="zh-CN" dirty="0">
                <a:latin typeface="微软雅黑" pitchFamily="34" charset="-122"/>
                <a:ea typeface="微软雅黑" pitchFamily="34" charset="-122"/>
              </a:rPr>
              <a:t>JPH</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job per  hour</a:t>
            </a:r>
            <a:r>
              <a:rPr lang="zh-CN" altLang="en-US" dirty="0">
                <a:latin typeface="微软雅黑" pitchFamily="34" charset="-122"/>
                <a:ea typeface="微软雅黑" pitchFamily="34" charset="-122"/>
              </a:rPr>
              <a:t>（每小时平均生产多少台车）</a:t>
            </a:r>
            <a:endParaRPr lang="en-US" altLang="zh-CN" dirty="0">
              <a:latin typeface="微软雅黑" pitchFamily="34" charset="-122"/>
              <a:ea typeface="微软雅黑" pitchFamily="34" charset="-122"/>
            </a:endParaRPr>
          </a:p>
          <a:p>
            <a:pPr>
              <a:lnSpc>
                <a:spcPct val="150000"/>
              </a:lnSpc>
              <a:spcBef>
                <a:spcPct val="20000"/>
              </a:spcBef>
            </a:pPr>
            <a:r>
              <a:rPr lang="zh-CN" altLang="en-US" dirty="0">
                <a:latin typeface="微软雅黑" pitchFamily="34" charset="-122"/>
                <a:ea typeface="微软雅黑" pitchFamily="34" charset="-122"/>
              </a:rPr>
              <a:t>送料循环时间为：使用第一个物料开始投卡、收卡、扫卡、备料、和配送到线边所需的</a:t>
            </a:r>
            <a:r>
              <a:rPr lang="zh-CN" altLang="en-US" dirty="0" smtClean="0">
                <a:latin typeface="微软雅黑" pitchFamily="34" charset="-122"/>
                <a:ea typeface="微软雅黑" pitchFamily="34" charset="-122"/>
              </a:rPr>
              <a:t>时间。</a:t>
            </a:r>
            <a:endParaRPr lang="en-US" altLang="zh-CN" dirty="0">
              <a:latin typeface="微软雅黑" pitchFamily="34" charset="-122"/>
              <a:ea typeface="微软雅黑" pitchFamily="34" charset="-122"/>
            </a:endParaRPr>
          </a:p>
        </p:txBody>
      </p:sp>
      <p:sp>
        <p:nvSpPr>
          <p:cNvPr id="19" name="矩形 18"/>
          <p:cNvSpPr>
            <a:spLocks noRot="1" noChangeAspect="1" noMove="1" noResize="1" noEditPoints="1" noAdjustHandles="1" noChangeArrowheads="1" noChangeShapeType="1" noTextEdit="1"/>
          </p:cNvSpPr>
          <p:nvPr/>
        </p:nvSpPr>
        <p:spPr>
          <a:xfrm>
            <a:off x="624417" y="5169050"/>
            <a:ext cx="11224683" cy="1284287"/>
          </a:xfrm>
          <a:prstGeom prst="rect">
            <a:avLst/>
          </a:prstGeom>
          <a:blipFill rotWithShape="1">
            <a:blip r:embed="rId5" cstate="print">
              <a:extLst>
                <a:ext uri="{28A0092B-C50C-407E-A947-70E740481C1C}">
                  <a14:useLocalDpi xmlns="" xmlns:a14="http://schemas.microsoft.com/office/drawing/2010/main" val="0"/>
                </a:ext>
              </a:extLst>
            </a:blip>
            <a:stretch>
              <a:fillRect/>
            </a:stretch>
          </a:blipFill>
          <a:ln>
            <a:solidFill>
              <a:schemeClr val="accent1">
                <a:lumMod val="50000"/>
              </a:schemeClr>
            </a:solidFill>
          </a:ln>
        </p:spPr>
        <p:txBody>
          <a:bodyPr/>
          <a:lstStyle/>
          <a:p>
            <a:pPr>
              <a:defRPr/>
            </a:pPr>
            <a:r>
              <a:rPr lang="zh-CN" altLang="en-US">
                <a:noFill/>
              </a:rPr>
              <a:t> </a:t>
            </a:r>
          </a:p>
        </p:txBody>
      </p:sp>
    </p:spTree>
    <p:extLst>
      <p:ext uri="{BB962C8B-B14F-4D97-AF65-F5344CB8AC3E}">
        <p14:creationId xmlns="" xmlns:p14="http://schemas.microsoft.com/office/powerpoint/2010/main" val="184773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5021" y="1947162"/>
            <a:ext cx="4944542" cy="307777"/>
          </a:xfrm>
          <a:prstGeom prst="rect">
            <a:avLst/>
          </a:prstGeom>
        </p:spPr>
        <p:txBody>
          <a:bodyPr wrap="square">
            <a:spAutoFit/>
          </a:bodyPr>
          <a:lstStyle/>
          <a:p>
            <a:r>
              <a:rPr lang="en-US" altLang="zh-CN" sz="1400" b="1" dirty="0" smtClean="0">
                <a:latin typeface="微软雅黑" pitchFamily="34" charset="-122"/>
                <a:ea typeface="微软雅黑" pitchFamily="34" charset="-122"/>
              </a:rPr>
              <a:t>9.2</a:t>
            </a:r>
            <a:r>
              <a:rPr lang="zh-CN" altLang="en-US" sz="1400" b="1" dirty="0" smtClean="0">
                <a:latin typeface="微软雅黑" pitchFamily="34" charset="-122"/>
                <a:ea typeface="微软雅黑" pitchFamily="34" charset="-122"/>
              </a:rPr>
              <a:t>根据箱型合理规定装箱重量避免搬运困难。</a:t>
            </a:r>
            <a:endParaRPr lang="en-US" altLang="zh-CN" sz="1400" b="1" dirty="0">
              <a:latin typeface="微软雅黑" pitchFamily="34" charset="-122"/>
              <a:ea typeface="微软雅黑" pitchFamily="34" charset="-122"/>
            </a:endParaRPr>
          </a:p>
        </p:txBody>
      </p:sp>
      <p:pic>
        <p:nvPicPr>
          <p:cNvPr id="4" name="Picture 5" descr="Pic_1019_918"/>
          <p:cNvPicPr>
            <a:picLocks noChangeAspect="1" noChangeArrowheads="1"/>
          </p:cNvPicPr>
          <p:nvPr/>
        </p:nvPicPr>
        <p:blipFill>
          <a:blip r:embed="rId2" cstate="print"/>
          <a:srcRect/>
          <a:stretch>
            <a:fillRect/>
          </a:stretch>
        </p:blipFill>
        <p:spPr bwMode="auto">
          <a:xfrm>
            <a:off x="645930" y="2147776"/>
            <a:ext cx="2320554" cy="1297172"/>
          </a:xfrm>
          <a:prstGeom prst="rect">
            <a:avLst/>
          </a:prstGeom>
          <a:noFill/>
          <a:ln w="9525">
            <a:noFill/>
            <a:miter lim="800000"/>
            <a:headEnd/>
            <a:tailEnd/>
          </a:ln>
        </p:spPr>
      </p:pic>
      <p:sp>
        <p:nvSpPr>
          <p:cNvPr id="5" name="右箭头 4"/>
          <p:cNvSpPr/>
          <p:nvPr/>
        </p:nvSpPr>
        <p:spPr>
          <a:xfrm>
            <a:off x="2765462" y="2690035"/>
            <a:ext cx="775179" cy="444573"/>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Picture 6" descr="Pic_1019_917"/>
          <p:cNvPicPr>
            <a:picLocks noChangeAspect="1" noChangeArrowheads="1"/>
          </p:cNvPicPr>
          <p:nvPr/>
        </p:nvPicPr>
        <p:blipFill>
          <a:blip r:embed="rId3" cstate="print"/>
          <a:srcRect/>
          <a:stretch>
            <a:fillRect/>
          </a:stretch>
        </p:blipFill>
        <p:spPr bwMode="auto">
          <a:xfrm>
            <a:off x="3604438" y="2477385"/>
            <a:ext cx="1722474" cy="868104"/>
          </a:xfrm>
          <a:prstGeom prst="rect">
            <a:avLst/>
          </a:prstGeom>
          <a:noFill/>
          <a:ln w="9525">
            <a:noFill/>
            <a:miter lim="800000"/>
            <a:headEnd/>
            <a:tailEnd/>
          </a:ln>
        </p:spPr>
      </p:pic>
      <p:sp>
        <p:nvSpPr>
          <p:cNvPr id="7" name="Text Box 7"/>
          <p:cNvSpPr txBox="1">
            <a:spLocks noChangeArrowheads="1"/>
          </p:cNvSpPr>
          <p:nvPr/>
        </p:nvSpPr>
        <p:spPr bwMode="auto">
          <a:xfrm>
            <a:off x="478800" y="3551273"/>
            <a:ext cx="2291695" cy="553998"/>
          </a:xfrm>
          <a:prstGeom prst="rect">
            <a:avLst/>
          </a:prstGeom>
          <a:noFill/>
          <a:ln w="19050" algn="ctr">
            <a:solidFill>
              <a:schemeClr val="accent4">
                <a:lumMod val="75000"/>
                <a:lumOff val="25000"/>
              </a:schemeClr>
            </a:solidFill>
            <a:prstDash val="dash"/>
            <a:miter lim="800000"/>
            <a:headEnd/>
            <a:tailEnd/>
          </a:ln>
          <a:effectLst/>
        </p:spPr>
        <p:txBody>
          <a:bodyPr wrap="square">
            <a:spAutoFit/>
          </a:bodyPr>
          <a:lstStyle/>
          <a:p>
            <a:pPr>
              <a:defRPr/>
            </a:pPr>
            <a:r>
              <a:rPr lang="en-US" altLang="zh-CN" sz="1000" dirty="0">
                <a:latin typeface="微软雅黑" pitchFamily="34" charset="-122"/>
                <a:ea typeface="微软雅黑" pitchFamily="34" charset="-122"/>
              </a:rPr>
              <a:t>1108929500038</a:t>
            </a:r>
            <a:r>
              <a:rPr lang="zh-CN" altLang="en-US" sz="1000" dirty="0">
                <a:latin typeface="微软雅黑" pitchFamily="34" charset="-122"/>
                <a:ea typeface="微软雅黑" pitchFamily="34" charset="-122"/>
              </a:rPr>
              <a:t>碗形垫片，尺寸较小，</a:t>
            </a:r>
            <a:r>
              <a:rPr lang="en-US" altLang="zh-CN" sz="1000" dirty="0">
                <a:latin typeface="微软雅黑" pitchFamily="34" charset="-122"/>
                <a:ea typeface="微软雅黑" pitchFamily="34" charset="-122"/>
              </a:rPr>
              <a:t>1</a:t>
            </a:r>
            <a:r>
              <a:rPr lang="zh-CN" altLang="en-US" sz="1000" dirty="0">
                <a:latin typeface="微软雅黑" pitchFamily="34" charset="-122"/>
                <a:ea typeface="微软雅黑" pitchFamily="34" charset="-122"/>
              </a:rPr>
              <a:t>袋装</a:t>
            </a:r>
            <a:r>
              <a:rPr lang="en-US" altLang="zh-CN" sz="1000" dirty="0">
                <a:latin typeface="微软雅黑" pitchFamily="34" charset="-122"/>
                <a:ea typeface="微软雅黑" pitchFamily="34" charset="-122"/>
              </a:rPr>
              <a:t>100</a:t>
            </a:r>
            <a:r>
              <a:rPr lang="zh-CN" altLang="en-US" sz="1000" dirty="0">
                <a:latin typeface="微软雅黑" pitchFamily="34" charset="-122"/>
                <a:ea typeface="微软雅黑" pitchFamily="34" charset="-122"/>
              </a:rPr>
              <a:t>个，若装满</a:t>
            </a:r>
            <a:r>
              <a:rPr lang="en-US" altLang="zh-CN" sz="1000" dirty="0">
                <a:latin typeface="微软雅黑" pitchFamily="34" charset="-122"/>
                <a:ea typeface="微软雅黑" pitchFamily="34" charset="-122"/>
              </a:rPr>
              <a:t>T4328</a:t>
            </a:r>
            <a:r>
              <a:rPr lang="zh-CN" altLang="en-US" sz="1000" dirty="0">
                <a:latin typeface="微软雅黑" pitchFamily="34" charset="-122"/>
                <a:ea typeface="微软雅黑" pitchFamily="34" charset="-122"/>
              </a:rPr>
              <a:t>箱，重量达到</a:t>
            </a:r>
            <a:r>
              <a:rPr lang="en-US" altLang="zh-CN" sz="1000" dirty="0">
                <a:latin typeface="微软雅黑" pitchFamily="34" charset="-122"/>
                <a:ea typeface="微软雅黑" pitchFamily="34" charset="-122"/>
              </a:rPr>
              <a:t>24kg</a:t>
            </a:r>
            <a:r>
              <a:rPr lang="zh-CN" altLang="en-US" sz="1000" dirty="0">
                <a:latin typeface="微软雅黑" pitchFamily="34" charset="-122"/>
                <a:ea typeface="微软雅黑" pitchFamily="34" charset="-122"/>
              </a:rPr>
              <a:t>左右，搬运</a:t>
            </a:r>
            <a:r>
              <a:rPr lang="zh-CN" altLang="en-US" sz="1000" dirty="0" smtClean="0">
                <a:latin typeface="微软雅黑" pitchFamily="34" charset="-122"/>
                <a:ea typeface="微软雅黑" pitchFamily="34" charset="-122"/>
              </a:rPr>
              <a:t>困难。</a:t>
            </a:r>
            <a:endParaRPr lang="zh-CN" altLang="en-US" sz="1000" dirty="0">
              <a:latin typeface="微软雅黑" pitchFamily="34" charset="-122"/>
              <a:ea typeface="微软雅黑" pitchFamily="34" charset="-122"/>
            </a:endParaRPr>
          </a:p>
        </p:txBody>
      </p:sp>
      <p:sp>
        <p:nvSpPr>
          <p:cNvPr id="8" name="Text Box 8"/>
          <p:cNvSpPr txBox="1">
            <a:spLocks noChangeArrowheads="1"/>
          </p:cNvSpPr>
          <p:nvPr/>
        </p:nvSpPr>
        <p:spPr bwMode="auto">
          <a:xfrm>
            <a:off x="3115340" y="3636336"/>
            <a:ext cx="2488019" cy="461665"/>
          </a:xfrm>
          <a:prstGeom prst="rect">
            <a:avLst/>
          </a:prstGeom>
          <a:noFill/>
          <a:ln w="19050" algn="ctr">
            <a:solidFill>
              <a:schemeClr val="accent4">
                <a:lumMod val="75000"/>
                <a:lumOff val="25000"/>
              </a:schemeClr>
            </a:solidFill>
            <a:prstDash val="dash"/>
            <a:miter lim="800000"/>
            <a:headEnd/>
            <a:tailEnd/>
          </a:ln>
          <a:effectLst/>
        </p:spPr>
        <p:txBody>
          <a:bodyPr wrap="square">
            <a:spAutoFit/>
          </a:bodyPr>
          <a:lstStyle/>
          <a:p>
            <a:pPr>
              <a:defRPr/>
            </a:pPr>
            <a:r>
              <a:rPr lang="zh-CN" altLang="en-US" sz="1200" dirty="0">
                <a:latin typeface="微软雅黑" pitchFamily="34" charset="-122"/>
                <a:ea typeface="微软雅黑" pitchFamily="34" charset="-122"/>
              </a:rPr>
              <a:t>改为</a:t>
            </a:r>
            <a:r>
              <a:rPr lang="en-US" altLang="zh-CN" sz="1200" dirty="0">
                <a:latin typeface="微软雅黑" pitchFamily="34" charset="-122"/>
                <a:ea typeface="微软雅黑" pitchFamily="34" charset="-122"/>
              </a:rPr>
              <a:t>T3214</a:t>
            </a:r>
            <a:r>
              <a:rPr lang="zh-CN" altLang="en-US" sz="1200" dirty="0">
                <a:latin typeface="微软雅黑" pitchFamily="34" charset="-122"/>
                <a:ea typeface="微软雅黑" pitchFamily="34" charset="-122"/>
              </a:rPr>
              <a:t>箱型，内放</a:t>
            </a:r>
            <a:r>
              <a:rPr lang="en-US" altLang="zh-CN" sz="1200" dirty="0">
                <a:latin typeface="微软雅黑" pitchFamily="34" charset="-122"/>
                <a:ea typeface="微软雅黑" pitchFamily="34" charset="-122"/>
              </a:rPr>
              <a:t>6</a:t>
            </a:r>
            <a:r>
              <a:rPr lang="zh-CN" altLang="en-US" sz="1200" dirty="0">
                <a:latin typeface="微软雅黑" pitchFamily="34" charset="-122"/>
                <a:ea typeface="微软雅黑" pitchFamily="34" charset="-122"/>
              </a:rPr>
              <a:t>袋</a:t>
            </a:r>
            <a:r>
              <a:rPr lang="en-US" altLang="zh-CN" sz="1200" dirty="0">
                <a:latin typeface="微软雅黑" pitchFamily="34" charset="-122"/>
                <a:ea typeface="微软雅黑" pitchFamily="34" charset="-122"/>
              </a:rPr>
              <a:t>600</a:t>
            </a:r>
            <a:r>
              <a:rPr lang="zh-CN" altLang="en-US" sz="1200" dirty="0">
                <a:latin typeface="微软雅黑" pitchFamily="34" charset="-122"/>
                <a:ea typeface="微软雅黑" pitchFamily="34" charset="-122"/>
              </a:rPr>
              <a:t>件，重量在</a:t>
            </a:r>
            <a:r>
              <a:rPr lang="en-US" altLang="zh-CN" sz="1200" dirty="0">
                <a:latin typeface="微软雅黑" pitchFamily="34" charset="-122"/>
                <a:ea typeface="微软雅黑" pitchFamily="34" charset="-122"/>
              </a:rPr>
              <a:t>10kg</a:t>
            </a:r>
            <a:r>
              <a:rPr lang="zh-CN" altLang="en-US" sz="1200" dirty="0">
                <a:latin typeface="微软雅黑" pitchFamily="34" charset="-122"/>
                <a:ea typeface="微软雅黑" pitchFamily="34" charset="-122"/>
              </a:rPr>
              <a:t>左右，适合</a:t>
            </a:r>
            <a:r>
              <a:rPr lang="zh-CN" altLang="en-US" sz="1200" dirty="0" smtClean="0">
                <a:latin typeface="微软雅黑" pitchFamily="34" charset="-122"/>
                <a:ea typeface="微软雅黑" pitchFamily="34" charset="-122"/>
              </a:rPr>
              <a:t>搬运。</a:t>
            </a:r>
            <a:endParaRPr lang="zh-CN" altLang="en-US" sz="1200" dirty="0">
              <a:latin typeface="微软雅黑" pitchFamily="34" charset="-122"/>
              <a:ea typeface="微软雅黑" pitchFamily="34" charset="-122"/>
            </a:endParaRPr>
          </a:p>
        </p:txBody>
      </p:sp>
      <p:sp>
        <p:nvSpPr>
          <p:cNvPr id="12" name="矩形 11"/>
          <p:cNvSpPr/>
          <p:nvPr/>
        </p:nvSpPr>
        <p:spPr>
          <a:xfrm>
            <a:off x="585872" y="1468695"/>
            <a:ext cx="5296641" cy="307777"/>
          </a:xfrm>
          <a:prstGeom prst="rect">
            <a:avLst/>
          </a:prstGeom>
        </p:spPr>
        <p:txBody>
          <a:bodyPr wrap="square">
            <a:spAutoFit/>
          </a:bodyPr>
          <a:lstStyle/>
          <a:p>
            <a:r>
              <a:rPr lang="en-US" altLang="zh-CN" sz="1400" b="1" dirty="0" smtClean="0">
                <a:latin typeface="微软雅黑" pitchFamily="34" charset="-122"/>
                <a:ea typeface="微软雅黑" pitchFamily="34" charset="-122"/>
              </a:rPr>
              <a:t>9.1</a:t>
            </a:r>
            <a:r>
              <a:rPr lang="zh-CN" altLang="en-US" sz="1400" b="1" dirty="0" smtClean="0">
                <a:latin typeface="微软雅黑" pitchFamily="34" charset="-122"/>
                <a:ea typeface="微软雅黑" pitchFamily="34" charset="-122"/>
              </a:rPr>
              <a:t> </a:t>
            </a:r>
            <a:r>
              <a:rPr lang="zh-CN" altLang="zh-CN" sz="1400" b="1" dirty="0" smtClean="0">
                <a:latin typeface="微软雅黑" pitchFamily="34" charset="-122"/>
                <a:ea typeface="微软雅黑" pitchFamily="34" charset="-122"/>
              </a:rPr>
              <a:t>考虑原包装数量</a:t>
            </a:r>
            <a:r>
              <a:rPr lang="zh-CN" altLang="en-US" sz="1400" b="1" dirty="0" smtClean="0">
                <a:latin typeface="微软雅黑" pitchFamily="34" charset="-122"/>
                <a:ea typeface="微软雅黑" pitchFamily="34" charset="-122"/>
              </a:rPr>
              <a:t>，</a:t>
            </a:r>
            <a:r>
              <a:rPr lang="zh-CN" altLang="zh-CN" sz="1400" b="1" dirty="0" smtClean="0">
                <a:latin typeface="微软雅黑" pitchFamily="34" charset="-122"/>
                <a:ea typeface="微软雅黑" pitchFamily="34" charset="-122"/>
              </a:rPr>
              <a:t>单箱使用时间</a:t>
            </a:r>
            <a:r>
              <a:rPr lang="zh-CN" altLang="en-US" sz="1400" b="1" dirty="0" smtClean="0">
                <a:latin typeface="微软雅黑" pitchFamily="34" charset="-122"/>
                <a:ea typeface="微软雅黑" pitchFamily="34" charset="-122"/>
              </a:rPr>
              <a:t>原则上小于日均用量。</a:t>
            </a:r>
            <a:endParaRPr lang="zh-CN" altLang="en-US" sz="1400" b="1" dirty="0">
              <a:latin typeface="微软雅黑" pitchFamily="34" charset="-122"/>
              <a:ea typeface="微软雅黑" pitchFamily="34" charset="-122"/>
            </a:endParaRPr>
          </a:p>
        </p:txBody>
      </p:sp>
      <p:sp>
        <p:nvSpPr>
          <p:cNvPr id="13" name="矩形 12"/>
          <p:cNvSpPr/>
          <p:nvPr/>
        </p:nvSpPr>
        <p:spPr>
          <a:xfrm>
            <a:off x="5917627" y="1947161"/>
            <a:ext cx="4406976" cy="307777"/>
          </a:xfrm>
          <a:prstGeom prst="rect">
            <a:avLst/>
          </a:prstGeom>
        </p:spPr>
        <p:txBody>
          <a:bodyPr wrap="none">
            <a:spAutoFit/>
          </a:bodyPr>
          <a:lstStyle/>
          <a:p>
            <a:r>
              <a:rPr lang="en-US" altLang="zh-CN" sz="1400" b="1" dirty="0" smtClean="0">
                <a:latin typeface="微软雅黑" pitchFamily="34" charset="-122"/>
                <a:ea typeface="微软雅黑" pitchFamily="34" charset="-122"/>
              </a:rPr>
              <a:t>9.3</a:t>
            </a:r>
            <a:r>
              <a:rPr lang="zh-CN" altLang="zh-CN" sz="1400" b="1" dirty="0" smtClean="0">
                <a:latin typeface="微软雅黑" pitchFamily="34" charset="-122"/>
                <a:ea typeface="微软雅黑" pitchFamily="34" charset="-122"/>
              </a:rPr>
              <a:t>避免</a:t>
            </a:r>
            <a:r>
              <a:rPr lang="zh-CN" altLang="zh-CN" sz="1400" b="1" dirty="0" smtClean="0">
                <a:latin typeface="微软雅黑" pitchFamily="34" charset="-122"/>
                <a:ea typeface="微软雅黑" pitchFamily="34" charset="-122"/>
              </a:rPr>
              <a:t>运输</a:t>
            </a:r>
            <a:r>
              <a:rPr lang="zh-CN" altLang="en-US" sz="1400" b="1" dirty="0" smtClean="0">
                <a:latin typeface="微软雅黑" pitchFamily="34" charset="-122"/>
                <a:ea typeface="微软雅黑" pitchFamily="34" charset="-122"/>
              </a:rPr>
              <a:t>空隙</a:t>
            </a:r>
            <a:r>
              <a:rPr lang="zh-CN" altLang="zh-CN" sz="1400" b="1" dirty="0" smtClean="0">
                <a:latin typeface="微软雅黑" pitchFamily="34" charset="-122"/>
                <a:ea typeface="微软雅黑" pitchFamily="34" charset="-122"/>
              </a:rPr>
              <a:t>，箱内物料高度不能高于“内沿”</a:t>
            </a:r>
            <a:r>
              <a:rPr lang="zh-CN" altLang="en-US" sz="1400" b="1" dirty="0" smtClean="0">
                <a:latin typeface="微软雅黑" pitchFamily="34" charset="-122"/>
                <a:ea typeface="微软雅黑" pitchFamily="34" charset="-122"/>
              </a:rPr>
              <a:t>。</a:t>
            </a:r>
            <a:endParaRPr lang="en-US" altLang="zh-CN" sz="1400" b="1" dirty="0">
              <a:latin typeface="微软雅黑" pitchFamily="34" charset="-122"/>
              <a:ea typeface="微软雅黑" pitchFamily="34" charset="-122"/>
            </a:endParaRPr>
          </a:p>
        </p:txBody>
      </p:sp>
      <p:pic>
        <p:nvPicPr>
          <p:cNvPr id="19" name="Picture 5" descr="Pic_1019_913"/>
          <p:cNvPicPr>
            <a:picLocks noChangeAspect="1" noChangeArrowheads="1"/>
          </p:cNvPicPr>
          <p:nvPr/>
        </p:nvPicPr>
        <p:blipFill>
          <a:blip r:embed="rId4" cstate="print"/>
          <a:srcRect/>
          <a:stretch>
            <a:fillRect/>
          </a:stretch>
        </p:blipFill>
        <p:spPr bwMode="auto">
          <a:xfrm>
            <a:off x="6124352" y="2386602"/>
            <a:ext cx="1881963" cy="771267"/>
          </a:xfrm>
          <a:prstGeom prst="rect">
            <a:avLst/>
          </a:prstGeom>
          <a:noFill/>
          <a:ln w="9525">
            <a:noFill/>
            <a:miter lim="800000"/>
            <a:headEnd/>
            <a:tailEnd/>
          </a:ln>
        </p:spPr>
      </p:pic>
      <p:sp>
        <p:nvSpPr>
          <p:cNvPr id="20" name="右箭头 19"/>
          <p:cNvSpPr/>
          <p:nvPr/>
        </p:nvSpPr>
        <p:spPr>
          <a:xfrm>
            <a:off x="8042387" y="2583711"/>
            <a:ext cx="803902" cy="393405"/>
          </a:xfrm>
          <a:prstGeom prst="righ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1" name="Picture 6" descr="Pic_1019_912"/>
          <p:cNvPicPr>
            <a:picLocks noChangeAspect="1" noChangeArrowheads="1"/>
          </p:cNvPicPr>
          <p:nvPr/>
        </p:nvPicPr>
        <p:blipFill>
          <a:blip r:embed="rId5" cstate="print"/>
          <a:srcRect/>
          <a:stretch>
            <a:fillRect/>
          </a:stretch>
        </p:blipFill>
        <p:spPr bwMode="auto">
          <a:xfrm>
            <a:off x="9005777" y="2391584"/>
            <a:ext cx="1988288" cy="755653"/>
          </a:xfrm>
          <a:prstGeom prst="rect">
            <a:avLst/>
          </a:prstGeom>
          <a:noFill/>
          <a:ln w="9525">
            <a:noFill/>
            <a:miter lim="800000"/>
            <a:headEnd/>
            <a:tailEnd/>
          </a:ln>
        </p:spPr>
      </p:pic>
      <p:sp>
        <p:nvSpPr>
          <p:cNvPr id="22" name="Text Box 7"/>
          <p:cNvSpPr txBox="1">
            <a:spLocks noChangeArrowheads="1"/>
          </p:cNvSpPr>
          <p:nvPr/>
        </p:nvSpPr>
        <p:spPr bwMode="auto">
          <a:xfrm>
            <a:off x="6016883" y="3530599"/>
            <a:ext cx="2840514" cy="430887"/>
          </a:xfrm>
          <a:prstGeom prst="rect">
            <a:avLst/>
          </a:prstGeom>
          <a:noFill/>
          <a:ln w="19050" algn="ctr">
            <a:solidFill>
              <a:schemeClr val="accent4">
                <a:lumMod val="75000"/>
                <a:lumOff val="25000"/>
              </a:schemeClr>
            </a:solidFill>
            <a:prstDash val="dash"/>
            <a:miter lim="800000"/>
            <a:headEnd/>
            <a:tailEnd/>
          </a:ln>
          <a:effectLst/>
        </p:spPr>
        <p:txBody>
          <a:bodyPr wrap="square">
            <a:spAutoFit/>
          </a:bodyPr>
          <a:lstStyle/>
          <a:p>
            <a:pPr>
              <a:defRPr/>
            </a:pPr>
            <a:r>
              <a:rPr lang="en-US" altLang="zh-CN" sz="1100" dirty="0">
                <a:latin typeface="微软雅黑" pitchFamily="34" charset="-122"/>
                <a:ea typeface="微软雅黑" pitchFamily="34" charset="-122"/>
              </a:rPr>
              <a:t>1103612000002</a:t>
            </a:r>
            <a:r>
              <a:rPr lang="zh-CN" altLang="en-US" sz="1100" dirty="0">
                <a:latin typeface="微软雅黑" pitchFamily="34" charset="-122"/>
                <a:ea typeface="微软雅黑" pitchFamily="34" charset="-122"/>
              </a:rPr>
              <a:t>消声器固定支架，</a:t>
            </a:r>
            <a:r>
              <a:rPr lang="en-US" altLang="zh-CN" sz="1100" dirty="0">
                <a:latin typeface="微软雅黑" pitchFamily="34" charset="-122"/>
                <a:ea typeface="微软雅黑" pitchFamily="34" charset="-122"/>
              </a:rPr>
              <a:t>T4314</a:t>
            </a:r>
            <a:r>
              <a:rPr lang="zh-CN" altLang="en-US" sz="1100" dirty="0">
                <a:latin typeface="微软雅黑" pitchFamily="34" charset="-122"/>
                <a:ea typeface="微软雅黑" pitchFamily="34" charset="-122"/>
              </a:rPr>
              <a:t>箱型放置</a:t>
            </a: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层</a:t>
            </a:r>
            <a:r>
              <a:rPr lang="en-US" altLang="zh-CN" sz="1100" dirty="0">
                <a:latin typeface="微软雅黑" pitchFamily="34" charset="-122"/>
                <a:ea typeface="微软雅黑" pitchFamily="34" charset="-122"/>
              </a:rPr>
              <a:t>20</a:t>
            </a:r>
            <a:r>
              <a:rPr lang="zh-CN" altLang="en-US" sz="1100" dirty="0">
                <a:latin typeface="微软雅黑" pitchFamily="34" charset="-122"/>
                <a:ea typeface="微软雅黑" pitchFamily="34" charset="-122"/>
              </a:rPr>
              <a:t>个，有很大空间</a:t>
            </a:r>
            <a:r>
              <a:rPr lang="zh-CN" altLang="en-US" sz="1100" dirty="0" smtClean="0">
                <a:latin typeface="微软雅黑" pitchFamily="34" charset="-122"/>
                <a:ea typeface="微软雅黑" pitchFamily="34" charset="-122"/>
              </a:rPr>
              <a:t>浪费。</a:t>
            </a:r>
            <a:endParaRPr lang="zh-CN" altLang="en-US" sz="1100" dirty="0">
              <a:latin typeface="微软雅黑" pitchFamily="34" charset="-122"/>
              <a:ea typeface="微软雅黑" pitchFamily="34" charset="-122"/>
            </a:endParaRPr>
          </a:p>
        </p:txBody>
      </p:sp>
      <p:sp>
        <p:nvSpPr>
          <p:cNvPr id="23" name="Text Box 8"/>
          <p:cNvSpPr txBox="1">
            <a:spLocks noChangeArrowheads="1"/>
          </p:cNvSpPr>
          <p:nvPr/>
        </p:nvSpPr>
        <p:spPr bwMode="auto">
          <a:xfrm>
            <a:off x="9053146" y="3541231"/>
            <a:ext cx="2089776" cy="430887"/>
          </a:xfrm>
          <a:prstGeom prst="rect">
            <a:avLst/>
          </a:prstGeom>
          <a:noFill/>
          <a:ln w="19050" algn="ctr">
            <a:solidFill>
              <a:schemeClr val="accent4">
                <a:lumMod val="75000"/>
                <a:lumOff val="25000"/>
              </a:schemeClr>
            </a:solidFill>
            <a:prstDash val="dash"/>
            <a:miter lim="800000"/>
            <a:headEnd/>
            <a:tailEnd/>
          </a:ln>
          <a:effectLst/>
        </p:spPr>
        <p:txBody>
          <a:bodyPr wrap="square">
            <a:spAutoFit/>
          </a:bodyPr>
          <a:lstStyle/>
          <a:p>
            <a:pPr>
              <a:defRPr/>
            </a:pPr>
            <a:r>
              <a:rPr lang="zh-CN" altLang="en-US" sz="1100" dirty="0">
                <a:latin typeface="微软雅黑" pitchFamily="34" charset="-122"/>
                <a:ea typeface="微软雅黑" pitchFamily="34" charset="-122"/>
              </a:rPr>
              <a:t>改为</a:t>
            </a:r>
            <a:r>
              <a:rPr lang="en-US" altLang="zh-CN" sz="1100" dirty="0">
                <a:latin typeface="微软雅黑" pitchFamily="34" charset="-122"/>
                <a:ea typeface="微软雅黑" pitchFamily="34" charset="-122"/>
              </a:rPr>
              <a:t>T4314</a:t>
            </a:r>
            <a:r>
              <a:rPr lang="zh-CN" altLang="en-US" sz="1100" dirty="0">
                <a:latin typeface="微软雅黑" pitchFamily="34" charset="-122"/>
                <a:ea typeface="微软雅黑" pitchFamily="34" charset="-122"/>
              </a:rPr>
              <a:t>放置</a:t>
            </a:r>
            <a:r>
              <a:rPr lang="en-US" altLang="zh-CN" sz="1100" dirty="0">
                <a:latin typeface="微软雅黑" pitchFamily="34" charset="-122"/>
                <a:ea typeface="微软雅黑" pitchFamily="34" charset="-122"/>
              </a:rPr>
              <a:t>3</a:t>
            </a:r>
            <a:r>
              <a:rPr lang="zh-CN" altLang="en-US" sz="1100" dirty="0">
                <a:latin typeface="微软雅黑" pitchFamily="34" charset="-122"/>
                <a:ea typeface="微软雅黑" pitchFamily="34" charset="-122"/>
              </a:rPr>
              <a:t>层</a:t>
            </a:r>
            <a:r>
              <a:rPr lang="en-US" altLang="zh-CN" sz="1100" dirty="0">
                <a:latin typeface="微软雅黑" pitchFamily="34" charset="-122"/>
                <a:ea typeface="微软雅黑" pitchFamily="34" charset="-122"/>
              </a:rPr>
              <a:t>60</a:t>
            </a:r>
            <a:r>
              <a:rPr lang="zh-CN" altLang="en-US" sz="1100" dirty="0">
                <a:latin typeface="微软雅黑" pitchFamily="34" charset="-122"/>
                <a:ea typeface="微软雅黑" pitchFamily="34" charset="-122"/>
              </a:rPr>
              <a:t>个，刚好达到内沿</a:t>
            </a:r>
            <a:r>
              <a:rPr lang="zh-CN" altLang="en-US" sz="1100" dirty="0" smtClean="0">
                <a:latin typeface="微软雅黑" pitchFamily="34" charset="-122"/>
                <a:ea typeface="微软雅黑" pitchFamily="34" charset="-122"/>
              </a:rPr>
              <a:t>高度。</a:t>
            </a:r>
            <a:endParaRPr lang="zh-CN" altLang="en-US" sz="1100" dirty="0">
              <a:latin typeface="微软雅黑" pitchFamily="34" charset="-122"/>
              <a:ea typeface="微软雅黑" pitchFamily="34" charset="-122"/>
            </a:endParaRPr>
          </a:p>
        </p:txBody>
      </p:sp>
      <p:sp>
        <p:nvSpPr>
          <p:cNvPr id="589" name="Text Box 3"/>
          <p:cNvSpPr txBox="1">
            <a:spLocks noChangeArrowheads="1"/>
          </p:cNvSpPr>
          <p:nvPr/>
        </p:nvSpPr>
        <p:spPr bwMode="auto">
          <a:xfrm>
            <a:off x="3345131" y="4216128"/>
            <a:ext cx="2551333" cy="307777"/>
          </a:xfrm>
          <a:prstGeom prst="rect">
            <a:avLst/>
          </a:prstGeom>
          <a:noFill/>
          <a:ln w="9525" algn="ctr">
            <a:noFill/>
            <a:miter lim="800000"/>
            <a:headEnd/>
            <a:tailEnd/>
          </a:ln>
          <a:effectLst/>
        </p:spPr>
        <p:txBody>
          <a:bodyPr wrap="square">
            <a:spAutoFit/>
          </a:bodyPr>
          <a:lstStyle/>
          <a:p>
            <a:pPr algn="l">
              <a:spcBef>
                <a:spcPct val="50000"/>
              </a:spcBef>
            </a:pPr>
            <a:r>
              <a:rPr lang="en-US" altLang="zh-CN" sz="1400" b="1" dirty="0" smtClean="0">
                <a:latin typeface="微软雅黑" pitchFamily="34" charset="-122"/>
                <a:ea typeface="微软雅黑" pitchFamily="34" charset="-122"/>
              </a:rPr>
              <a:t>9.4</a:t>
            </a:r>
            <a:r>
              <a:rPr lang="zh-CN" altLang="en-US" sz="1400" b="1" dirty="0" smtClean="0">
                <a:latin typeface="微软雅黑" pitchFamily="34" charset="-122"/>
                <a:ea typeface="微软雅黑" pitchFamily="34" charset="-122"/>
              </a:rPr>
              <a:t> 考虑</a:t>
            </a:r>
            <a:r>
              <a:rPr lang="zh-CN" altLang="en-US" sz="1400" b="1" dirty="0">
                <a:latin typeface="微软雅黑" pitchFamily="34" charset="-122"/>
                <a:ea typeface="微软雅黑" pitchFamily="34" charset="-122"/>
              </a:rPr>
              <a:t>原包装的装袋数量</a:t>
            </a:r>
            <a:endParaRPr lang="zh-CN" altLang="en-US" sz="1400" dirty="0">
              <a:latin typeface="微软雅黑" pitchFamily="34" charset="-122"/>
              <a:ea typeface="微软雅黑" pitchFamily="34" charset="-122"/>
            </a:endParaRPr>
          </a:p>
        </p:txBody>
      </p:sp>
      <p:pic>
        <p:nvPicPr>
          <p:cNvPr id="590" name="Picture 9" descr="Pic_1019_90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49323" y="4599152"/>
            <a:ext cx="1717243" cy="1195592"/>
          </a:xfrm>
          <a:prstGeom prst="rect">
            <a:avLst/>
          </a:prstGeom>
          <a:noFill/>
        </p:spPr>
      </p:pic>
      <p:pic>
        <p:nvPicPr>
          <p:cNvPr id="591" name="Picture 6" descr="Pic_1019_90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90831" y="4630489"/>
            <a:ext cx="1840758" cy="1226344"/>
          </a:xfrm>
          <a:prstGeom prst="rect">
            <a:avLst/>
          </a:prstGeom>
          <a:noFill/>
        </p:spPr>
      </p:pic>
      <p:sp>
        <p:nvSpPr>
          <p:cNvPr id="592" name="Text Box 8"/>
          <p:cNvSpPr txBox="1">
            <a:spLocks noChangeArrowheads="1"/>
          </p:cNvSpPr>
          <p:nvPr/>
        </p:nvSpPr>
        <p:spPr bwMode="auto">
          <a:xfrm>
            <a:off x="3098042" y="5831176"/>
            <a:ext cx="2564507" cy="600164"/>
          </a:xfrm>
          <a:prstGeom prst="rect">
            <a:avLst/>
          </a:prstGeom>
          <a:noFill/>
          <a:ln w="9525" algn="ctr">
            <a:noFill/>
            <a:miter lim="800000"/>
            <a:headEnd/>
            <a:tailEnd/>
          </a:ln>
          <a:effectLst/>
        </p:spPr>
        <p:txBody>
          <a:bodyPr wrap="square">
            <a:spAutoFit/>
          </a:bodyPr>
          <a:lstStyle/>
          <a:p>
            <a:pPr algn="l">
              <a:spcBef>
                <a:spcPct val="50000"/>
              </a:spcBef>
            </a:pPr>
            <a:r>
              <a:rPr lang="zh-CN" altLang="en-US" sz="1100" dirty="0">
                <a:latin typeface="微软雅黑" pitchFamily="34" charset="-122"/>
                <a:ea typeface="微软雅黑" pitchFamily="34" charset="-122"/>
              </a:rPr>
              <a:t>若放置</a:t>
            </a:r>
            <a:r>
              <a:rPr lang="en-US" altLang="zh-CN" sz="1100" dirty="0">
                <a:latin typeface="微软雅黑" pitchFamily="34" charset="-122"/>
                <a:ea typeface="微软雅黑" pitchFamily="34" charset="-122"/>
              </a:rPr>
              <a:t>3</a:t>
            </a:r>
            <a:r>
              <a:rPr lang="zh-CN" altLang="en-US" sz="1100" dirty="0">
                <a:latin typeface="微软雅黑" pitchFamily="34" charset="-122"/>
                <a:ea typeface="微软雅黑" pitchFamily="34" charset="-122"/>
              </a:rPr>
              <a:t>袋，则超出</a:t>
            </a:r>
            <a:r>
              <a:rPr lang="zh-CN" altLang="en-US" sz="1100" dirty="0" smtClean="0">
                <a:latin typeface="微软雅黑" pitchFamily="34" charset="-122"/>
                <a:ea typeface="微软雅黑" pitchFamily="34" charset="-122"/>
              </a:rPr>
              <a:t>内沿高度</a:t>
            </a:r>
            <a:r>
              <a:rPr lang="zh-CN" altLang="en-US" sz="1100" dirty="0">
                <a:latin typeface="微软雅黑" pitchFamily="34" charset="-122"/>
                <a:ea typeface="微软雅黑" pitchFamily="34" charset="-122"/>
              </a:rPr>
              <a:t>，无法叠放，若定义标准包装数量为</a:t>
            </a:r>
            <a:r>
              <a:rPr lang="en-US" altLang="zh-CN" sz="1100" dirty="0">
                <a:latin typeface="微软雅黑" pitchFamily="34" charset="-122"/>
                <a:ea typeface="微软雅黑" pitchFamily="34" charset="-122"/>
              </a:rPr>
              <a:t>250</a:t>
            </a:r>
            <a:r>
              <a:rPr lang="zh-CN" altLang="en-US" sz="1100" dirty="0">
                <a:latin typeface="微软雅黑" pitchFamily="34" charset="-122"/>
                <a:ea typeface="微软雅黑" pitchFamily="34" charset="-122"/>
              </a:rPr>
              <a:t>，则需要点数，左右</a:t>
            </a:r>
            <a:r>
              <a:rPr lang="zh-CN" altLang="en-US" sz="1100" dirty="0" smtClean="0">
                <a:latin typeface="微软雅黑" pitchFamily="34" charset="-122"/>
                <a:ea typeface="微软雅黑" pitchFamily="34" charset="-122"/>
              </a:rPr>
              <a:t>浪费。</a:t>
            </a:r>
            <a:endParaRPr lang="zh-CN" altLang="en-US" sz="1100" dirty="0">
              <a:latin typeface="微软雅黑" pitchFamily="34" charset="-122"/>
              <a:ea typeface="微软雅黑" pitchFamily="34" charset="-122"/>
            </a:endParaRPr>
          </a:p>
        </p:txBody>
      </p:sp>
      <p:sp>
        <p:nvSpPr>
          <p:cNvPr id="593" name="Text Box 7"/>
          <p:cNvSpPr txBox="1">
            <a:spLocks noChangeArrowheads="1"/>
          </p:cNvSpPr>
          <p:nvPr/>
        </p:nvSpPr>
        <p:spPr bwMode="auto">
          <a:xfrm>
            <a:off x="5646193" y="5948133"/>
            <a:ext cx="3183907" cy="461665"/>
          </a:xfrm>
          <a:prstGeom prst="rect">
            <a:avLst/>
          </a:prstGeom>
          <a:noFill/>
          <a:ln w="9525" algn="ctr">
            <a:noFill/>
            <a:miter lim="800000"/>
            <a:headEnd/>
            <a:tailEnd/>
          </a:ln>
          <a:effectLst/>
        </p:spPr>
        <p:txBody>
          <a:bodyPr wrap="square">
            <a:spAutoFit/>
          </a:bodyPr>
          <a:lstStyle/>
          <a:p>
            <a:pPr algn="l">
              <a:spcBef>
                <a:spcPct val="50000"/>
              </a:spcBef>
            </a:pPr>
            <a:r>
              <a:rPr lang="en-US" altLang="zh-CN" sz="1200" dirty="0">
                <a:latin typeface="微软雅黑" pitchFamily="34" charset="-122"/>
                <a:ea typeface="微软雅黑" pitchFamily="34" charset="-122"/>
              </a:rPr>
              <a:t>1104917200009</a:t>
            </a:r>
            <a:r>
              <a:rPr lang="zh-CN" altLang="en-US" sz="1200" dirty="0">
                <a:latin typeface="微软雅黑" pitchFamily="34" charset="-122"/>
                <a:ea typeface="微软雅黑" pitchFamily="34" charset="-122"/>
              </a:rPr>
              <a:t>固定卡</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每袋</a:t>
            </a:r>
            <a:r>
              <a:rPr lang="en-US" altLang="zh-CN" sz="1200" dirty="0">
                <a:latin typeface="微软雅黑" pitchFamily="34" charset="-122"/>
                <a:ea typeface="微软雅黑" pitchFamily="34" charset="-122"/>
              </a:rPr>
              <a:t>100</a:t>
            </a:r>
            <a:r>
              <a:rPr lang="zh-CN" altLang="en-US" sz="1200" dirty="0">
                <a:latin typeface="微软雅黑" pitchFamily="34" charset="-122"/>
                <a:ea typeface="微软雅黑" pitchFamily="34" charset="-122"/>
              </a:rPr>
              <a:t>件，使用</a:t>
            </a:r>
            <a:r>
              <a:rPr lang="en-US" altLang="zh-CN" sz="1200" dirty="0">
                <a:latin typeface="微软雅黑" pitchFamily="34" charset="-122"/>
                <a:ea typeface="微软雅黑" pitchFamily="34" charset="-122"/>
              </a:rPr>
              <a:t>T4314</a:t>
            </a:r>
            <a:r>
              <a:rPr lang="zh-CN" altLang="en-US" sz="1200" dirty="0">
                <a:latin typeface="微软雅黑" pitchFamily="34" charset="-122"/>
                <a:ea typeface="微软雅黑" pitchFamily="34" charset="-122"/>
              </a:rPr>
              <a:t>箱型放置</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袋</a:t>
            </a:r>
            <a:r>
              <a:rPr lang="en-US" altLang="zh-CN" sz="1200" dirty="0">
                <a:latin typeface="微软雅黑" pitchFamily="34" charset="-122"/>
                <a:ea typeface="微软雅黑" pitchFamily="34" charset="-122"/>
              </a:rPr>
              <a:t>200</a:t>
            </a:r>
            <a:r>
              <a:rPr lang="zh-CN" altLang="en-US" sz="1200" dirty="0">
                <a:latin typeface="微软雅黑" pitchFamily="34" charset="-122"/>
                <a:ea typeface="微软雅黑" pitchFamily="34" charset="-122"/>
              </a:rPr>
              <a:t>件刚好达到</a:t>
            </a:r>
            <a:r>
              <a:rPr lang="zh-CN" altLang="en-US" sz="1200" dirty="0" smtClean="0">
                <a:latin typeface="微软雅黑" pitchFamily="34" charset="-122"/>
                <a:ea typeface="微软雅黑" pitchFamily="34" charset="-122"/>
              </a:rPr>
              <a:t>内沿。</a:t>
            </a:r>
            <a:endParaRPr lang="zh-CN" altLang="en-US" sz="1200" dirty="0">
              <a:latin typeface="微软雅黑" pitchFamily="34" charset="-122"/>
              <a:ea typeface="微软雅黑" pitchFamily="34" charset="-122"/>
            </a:endParaRPr>
          </a:p>
        </p:txBody>
      </p:sp>
      <p:cxnSp>
        <p:nvCxnSpPr>
          <p:cNvPr id="25" name="直接连接符 24"/>
          <p:cNvCxnSpPr>
            <a:cxnSpLocks noChangeShapeType="1"/>
          </p:cNvCxnSpPr>
          <p:nvPr/>
        </p:nvCxnSpPr>
        <p:spPr bwMode="auto">
          <a:xfrm>
            <a:off x="3543430" y="1305323"/>
            <a:ext cx="8280400" cy="0"/>
          </a:xfrm>
          <a:prstGeom prst="line">
            <a:avLst/>
          </a:prstGeom>
          <a:noFill/>
          <a:ln w="25400" algn="ctr">
            <a:solidFill>
              <a:srgbClr val="336699"/>
            </a:solidFill>
            <a:round/>
            <a:headEnd/>
            <a:tailEnd/>
          </a:ln>
        </p:spPr>
      </p:cxnSp>
      <p:sp>
        <p:nvSpPr>
          <p:cNvPr id="26" name="Rectangle 472"/>
          <p:cNvSpPr>
            <a:spLocks noChangeArrowheads="1"/>
          </p:cNvSpPr>
          <p:nvPr/>
        </p:nvSpPr>
        <p:spPr bwMode="auto">
          <a:xfrm>
            <a:off x="371356" y="963248"/>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27" name="TextBox 59"/>
          <p:cNvSpPr txBox="1">
            <a:spLocks noChangeArrowheads="1"/>
          </p:cNvSpPr>
          <p:nvPr/>
        </p:nvSpPr>
        <p:spPr bwMode="auto">
          <a:xfrm>
            <a:off x="563835" y="944821"/>
            <a:ext cx="2820810" cy="380873"/>
          </a:xfrm>
          <a:prstGeom prst="rect">
            <a:avLst/>
          </a:prstGeom>
          <a:noFill/>
          <a:ln w="9525">
            <a:noFill/>
            <a:miter lim="800000"/>
            <a:headEnd/>
            <a:tailEnd/>
          </a:ln>
        </p:spPr>
        <p:txBody>
          <a:bodyPr wrap="squar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pPr algn="ctr"/>
            <a:r>
              <a:rPr lang="en-US" altLang="zh-CN" sz="1500" dirty="0" smtClean="0">
                <a:solidFill>
                  <a:schemeClr val="bg1"/>
                </a:solidFill>
              </a:rPr>
              <a:t>9.</a:t>
            </a:r>
            <a:r>
              <a:rPr lang="zh-CN" altLang="en-US" sz="1500" dirty="0" smtClean="0">
                <a:solidFill>
                  <a:schemeClr val="bg1"/>
                </a:solidFill>
              </a:rPr>
              <a:t>标准</a:t>
            </a:r>
            <a:r>
              <a:rPr lang="zh-CN" altLang="en-US" sz="1500" dirty="0" smtClean="0">
                <a:solidFill>
                  <a:schemeClr val="bg1"/>
                </a:solidFill>
              </a:rPr>
              <a:t>包装</a:t>
            </a:r>
            <a:endParaRPr lang="en-US" altLang="zh-CN" sz="1500" dirty="0">
              <a:solidFill>
                <a:schemeClr val="bg1"/>
              </a:solidFill>
            </a:endParaRPr>
          </a:p>
        </p:txBody>
      </p:sp>
      <p:sp>
        <p:nvSpPr>
          <p:cNvPr id="28" name="矩形 27"/>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chihuchen\Desktop\$3C108A59EC14811D.bmp"/>
          <p:cNvPicPr>
            <a:picLocks noChangeAspect="1" noChangeArrowheads="1"/>
          </p:cNvPicPr>
          <p:nvPr/>
        </p:nvPicPr>
        <p:blipFill>
          <a:blip r:embed="rId2" cstate="print"/>
          <a:srcRect/>
          <a:stretch>
            <a:fillRect/>
          </a:stretch>
        </p:blipFill>
        <p:spPr bwMode="auto">
          <a:xfrm>
            <a:off x="408793" y="1979407"/>
            <a:ext cx="5884432" cy="4546338"/>
          </a:xfrm>
          <a:prstGeom prst="rect">
            <a:avLst/>
          </a:prstGeom>
          <a:noFill/>
        </p:spPr>
      </p:pic>
      <p:pic>
        <p:nvPicPr>
          <p:cNvPr id="79875" name="Picture 3" descr="C:\Users\chihuchen\Desktop\$5DEF63C05E44870C.bmp"/>
          <p:cNvPicPr>
            <a:picLocks noChangeAspect="1" noChangeArrowheads="1"/>
          </p:cNvPicPr>
          <p:nvPr/>
        </p:nvPicPr>
        <p:blipFill>
          <a:blip r:embed="rId3" cstate="print"/>
          <a:srcRect/>
          <a:stretch>
            <a:fillRect/>
          </a:stretch>
        </p:blipFill>
        <p:spPr bwMode="auto">
          <a:xfrm>
            <a:off x="6282465" y="2033195"/>
            <a:ext cx="5475387" cy="4389119"/>
          </a:xfrm>
          <a:prstGeom prst="rect">
            <a:avLst/>
          </a:prstGeom>
          <a:noFill/>
        </p:spPr>
      </p:pic>
      <p:sp>
        <p:nvSpPr>
          <p:cNvPr id="26" name="TextBox 25"/>
          <p:cNvSpPr txBox="1"/>
          <p:nvPr/>
        </p:nvSpPr>
        <p:spPr>
          <a:xfrm>
            <a:off x="2345168" y="1635162"/>
            <a:ext cx="1592132" cy="2796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看板件基础信息表</a:t>
            </a:r>
          </a:p>
        </p:txBody>
      </p:sp>
      <p:sp>
        <p:nvSpPr>
          <p:cNvPr id="27" name="TextBox 26"/>
          <p:cNvSpPr txBox="1"/>
          <p:nvPr/>
        </p:nvSpPr>
        <p:spPr>
          <a:xfrm>
            <a:off x="8197328" y="1645919"/>
            <a:ext cx="1592132" cy="2796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看板卡打印程序表</a:t>
            </a:r>
          </a:p>
        </p:txBody>
      </p:sp>
      <p:cxnSp>
        <p:nvCxnSpPr>
          <p:cNvPr id="9" name="直接连接符 8"/>
          <p:cNvCxnSpPr>
            <a:cxnSpLocks noChangeShapeType="1"/>
          </p:cNvCxnSpPr>
          <p:nvPr/>
        </p:nvCxnSpPr>
        <p:spPr bwMode="auto">
          <a:xfrm>
            <a:off x="3500400" y="1563381"/>
            <a:ext cx="8280400" cy="0"/>
          </a:xfrm>
          <a:prstGeom prst="line">
            <a:avLst/>
          </a:prstGeom>
          <a:noFill/>
          <a:ln w="25400" algn="ctr">
            <a:solidFill>
              <a:srgbClr val="336699"/>
            </a:solidFill>
            <a:round/>
            <a:headEnd/>
            <a:tailEnd/>
          </a:ln>
        </p:spPr>
      </p:cxnSp>
      <p:sp>
        <p:nvSpPr>
          <p:cNvPr id="10" name="Rectangle 472"/>
          <p:cNvSpPr>
            <a:spLocks noChangeArrowheads="1"/>
          </p:cNvSpPr>
          <p:nvPr/>
        </p:nvSpPr>
        <p:spPr bwMode="auto">
          <a:xfrm>
            <a:off x="328326" y="1105787"/>
            <a:ext cx="3313112" cy="465026"/>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12" name="TextBox 59"/>
          <p:cNvSpPr txBox="1">
            <a:spLocks noChangeArrowheads="1"/>
          </p:cNvSpPr>
          <p:nvPr/>
        </p:nvSpPr>
        <p:spPr bwMode="auto">
          <a:xfrm>
            <a:off x="683963" y="1139688"/>
            <a:ext cx="2941364" cy="380873"/>
          </a:xfrm>
          <a:prstGeom prst="rect">
            <a:avLst/>
          </a:prstGeom>
          <a:noFill/>
          <a:ln w="9525">
            <a:noFill/>
            <a:miter lim="800000"/>
            <a:headEnd/>
            <a:tailEnd/>
          </a:ln>
        </p:spPr>
        <p:txBody>
          <a:bodyPr wrap="squar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r>
              <a:rPr lang="en-US" altLang="zh-CN" sz="1500" dirty="0" smtClean="0">
                <a:solidFill>
                  <a:schemeClr val="bg1"/>
                </a:solidFill>
              </a:rPr>
              <a:t>1.</a:t>
            </a:r>
            <a:r>
              <a:rPr lang="zh-CN" altLang="en-US" sz="1500" dirty="0" smtClean="0">
                <a:solidFill>
                  <a:schemeClr val="bg1"/>
                </a:solidFill>
              </a:rPr>
              <a:t>物料</a:t>
            </a:r>
            <a:r>
              <a:rPr lang="zh-CN" altLang="en-US" sz="1500" dirty="0" smtClean="0">
                <a:solidFill>
                  <a:schemeClr val="bg1"/>
                </a:solidFill>
              </a:rPr>
              <a:t>基础数据梳理</a:t>
            </a:r>
            <a:endParaRPr lang="en-US" altLang="zh-CN" sz="1500" dirty="0">
              <a:solidFill>
                <a:schemeClr val="bg1"/>
              </a:solidFill>
            </a:endParaRPr>
          </a:p>
        </p:txBody>
      </p:sp>
      <p:sp>
        <p:nvSpPr>
          <p:cNvPr id="14" name="矩形 13"/>
          <p:cNvSpPr/>
          <p:nvPr/>
        </p:nvSpPr>
        <p:spPr>
          <a:xfrm>
            <a:off x="3625702" y="1116417"/>
            <a:ext cx="8218968" cy="4359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dirty="0" smtClean="0">
                <a:solidFill>
                  <a:schemeClr val="tx1"/>
                </a:solidFill>
                <a:latin typeface="微软雅黑" panose="020B0503020204020204" pitchFamily="34" charset="-122"/>
                <a:ea typeface="微软雅黑" panose="020B0503020204020204" pitchFamily="34" charset="-122"/>
              </a:rPr>
              <a:t>依据标准件</a:t>
            </a:r>
            <a:r>
              <a:rPr lang="en-US" altLang="zh-CN" sz="1200" b="1" dirty="0" smtClean="0">
                <a:solidFill>
                  <a:schemeClr val="tx1"/>
                </a:solidFill>
                <a:latin typeface="微软雅黑" panose="020B0503020204020204" pitchFamily="34" charset="-122"/>
                <a:ea typeface="微软雅黑" panose="020B0503020204020204" pitchFamily="34" charset="-122"/>
              </a:rPr>
              <a:t>BOM</a:t>
            </a:r>
            <a:r>
              <a:rPr lang="zh-CN" altLang="en-US" sz="1200" b="1" dirty="0" smtClean="0">
                <a:solidFill>
                  <a:schemeClr val="tx1"/>
                </a:solidFill>
                <a:latin typeface="微软雅黑" panose="020B0503020204020204" pitchFamily="34" charset="-122"/>
                <a:ea typeface="微软雅黑" panose="020B0503020204020204" pitchFamily="34" charset="-122"/>
              </a:rPr>
              <a:t>清单逐一核对工位位置是否正确、确定包装箱型及数量、单车用量；根据基础信息制定看板卡、看板卡张数、配送时间、配送路线、具体配送工位。</a:t>
            </a:r>
            <a:endParaRPr lang="en-US" altLang="zh-CN" sz="1200" b="1" dirty="0" smtClean="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7400767" y="4754874"/>
            <a:ext cx="4056127" cy="1569660"/>
          </a:xfrm>
          <a:prstGeom prst="rect">
            <a:avLst/>
          </a:prstGeom>
          <a:solidFill>
            <a:srgbClr val="FFC000"/>
          </a:solidFill>
          <a:ln w="25400">
            <a:solidFill>
              <a:srgbClr val="00B050"/>
            </a:solidFill>
            <a:miter lim="800000"/>
            <a:headEnd/>
            <a:tailEnd/>
          </a:ln>
        </p:spPr>
        <p:txBody>
          <a:bodyPr wrap="square">
            <a:spAutoFit/>
          </a:bodyPr>
          <a:lstStyle>
            <a:lvl1pPr eaLnBrk="0" hangingPunct="0">
              <a:defRPr sz="1600">
                <a:solidFill>
                  <a:schemeClr val="tx1"/>
                </a:solidFill>
                <a:latin typeface="Arial" pitchFamily="34" charset="0"/>
                <a:ea typeface="方正兰亭细黑_GBK"/>
                <a:cs typeface="方正兰亭细黑_GBK"/>
              </a:defRPr>
            </a:lvl1pPr>
            <a:lvl2pPr marL="742950" indent="-285750" eaLnBrk="0" hangingPunct="0">
              <a:defRPr sz="1600">
                <a:solidFill>
                  <a:schemeClr val="tx1"/>
                </a:solidFill>
                <a:latin typeface="Arial" pitchFamily="34" charset="0"/>
                <a:ea typeface="方正兰亭细黑_GBK"/>
                <a:cs typeface="方正兰亭细黑_GBK"/>
              </a:defRPr>
            </a:lvl2pPr>
            <a:lvl3pPr marL="1143000" indent="-228600" eaLnBrk="0" hangingPunct="0">
              <a:defRPr sz="1600">
                <a:solidFill>
                  <a:schemeClr val="tx1"/>
                </a:solidFill>
                <a:latin typeface="Arial" pitchFamily="34" charset="0"/>
                <a:ea typeface="方正兰亭细黑_GBK"/>
                <a:cs typeface="方正兰亭细黑_GBK"/>
              </a:defRPr>
            </a:lvl3pPr>
            <a:lvl4pPr marL="1600200" indent="-228600" eaLnBrk="0" hangingPunct="0">
              <a:defRPr sz="1600">
                <a:solidFill>
                  <a:schemeClr val="tx1"/>
                </a:solidFill>
                <a:latin typeface="Arial" pitchFamily="34" charset="0"/>
                <a:ea typeface="方正兰亭细黑_GBK"/>
                <a:cs typeface="方正兰亭细黑_GBK"/>
              </a:defRPr>
            </a:lvl4pPr>
            <a:lvl5pPr marL="2057400" indent="-228600" eaLnBrk="0" hangingPunct="0">
              <a:defRPr sz="1600">
                <a:solidFill>
                  <a:schemeClr val="tx1"/>
                </a:solidFill>
                <a:latin typeface="Arial" pitchFamily="34" charset="0"/>
                <a:ea typeface="方正兰亭细黑_GBK"/>
                <a:cs typeface="方正兰亭细黑_GBK"/>
              </a:defRPr>
            </a:lvl5pPr>
            <a:lvl6pPr marL="2514600" indent="-228600" eaLnBrk="0" fontAlgn="base" hangingPunct="0">
              <a:spcBef>
                <a:spcPct val="0"/>
              </a:spcBef>
              <a:spcAft>
                <a:spcPct val="0"/>
              </a:spcAft>
              <a:defRPr sz="1600">
                <a:solidFill>
                  <a:schemeClr val="tx1"/>
                </a:solidFill>
                <a:latin typeface="Arial" pitchFamily="34" charset="0"/>
                <a:ea typeface="方正兰亭细黑_GBK"/>
                <a:cs typeface="方正兰亭细黑_GBK"/>
              </a:defRPr>
            </a:lvl6pPr>
            <a:lvl7pPr marL="2971800" indent="-228600" eaLnBrk="0" fontAlgn="base" hangingPunct="0">
              <a:spcBef>
                <a:spcPct val="0"/>
              </a:spcBef>
              <a:spcAft>
                <a:spcPct val="0"/>
              </a:spcAft>
              <a:defRPr sz="1600">
                <a:solidFill>
                  <a:schemeClr val="tx1"/>
                </a:solidFill>
                <a:latin typeface="Arial" pitchFamily="34" charset="0"/>
                <a:ea typeface="方正兰亭细黑_GBK"/>
                <a:cs typeface="方正兰亭细黑_GBK"/>
              </a:defRPr>
            </a:lvl7pPr>
            <a:lvl8pPr marL="3429000" indent="-228600" eaLnBrk="0" fontAlgn="base" hangingPunct="0">
              <a:spcBef>
                <a:spcPct val="0"/>
              </a:spcBef>
              <a:spcAft>
                <a:spcPct val="0"/>
              </a:spcAft>
              <a:defRPr sz="1600">
                <a:solidFill>
                  <a:schemeClr val="tx1"/>
                </a:solidFill>
                <a:latin typeface="Arial" pitchFamily="34" charset="0"/>
                <a:ea typeface="方正兰亭细黑_GBK"/>
                <a:cs typeface="方正兰亭细黑_GBK"/>
              </a:defRPr>
            </a:lvl8pPr>
            <a:lvl9pPr marL="3886200" indent="-228600" eaLnBrk="0" fontAlgn="base" hangingPunct="0">
              <a:spcBef>
                <a:spcPct val="0"/>
              </a:spcBef>
              <a:spcAft>
                <a:spcPct val="0"/>
              </a:spcAft>
              <a:defRPr sz="1600">
                <a:solidFill>
                  <a:schemeClr val="tx1"/>
                </a:solidFill>
                <a:latin typeface="Arial" pitchFamily="34" charset="0"/>
                <a:ea typeface="方正兰亭细黑_GBK"/>
                <a:cs typeface="方正兰亭细黑_GBK"/>
              </a:defRPr>
            </a:lvl9pPr>
          </a:lstStyle>
          <a:p>
            <a:pPr algn="l" eaLnBrk="1" hangingPunct="1">
              <a:lnSpc>
                <a:spcPct val="150000"/>
              </a:lnSpc>
              <a:buClr>
                <a:srgbClr val="BBE0E3"/>
              </a:buClr>
            </a:pPr>
            <a:r>
              <a:rPr lang="en-US" altLang="zh-CN" dirty="0" smtClean="0">
                <a:solidFill>
                  <a:srgbClr val="000000"/>
                </a:solidFill>
                <a:latin typeface="微软雅黑" pitchFamily="34" charset="-122"/>
                <a:ea typeface="微软雅黑" pitchFamily="34" charset="-122"/>
              </a:rPr>
              <a:t>1.CMMP</a:t>
            </a:r>
            <a:r>
              <a:rPr lang="zh-CN" altLang="en-US" dirty="0" smtClean="0">
                <a:solidFill>
                  <a:srgbClr val="000000"/>
                </a:solidFill>
                <a:latin typeface="微软雅黑" pitchFamily="34" charset="-122"/>
                <a:ea typeface="微软雅黑" pitchFamily="34" charset="-122"/>
              </a:rPr>
              <a:t>系统支持 看板件整箱出库、料单打印按照路线分单；</a:t>
            </a:r>
            <a:endParaRPr lang="en-US" altLang="zh-CN" dirty="0" smtClean="0">
              <a:solidFill>
                <a:srgbClr val="000000"/>
              </a:solidFill>
              <a:latin typeface="微软雅黑" pitchFamily="34" charset="-122"/>
              <a:ea typeface="微软雅黑" pitchFamily="34" charset="-122"/>
            </a:endParaRPr>
          </a:p>
          <a:p>
            <a:pPr algn="l" eaLnBrk="1" hangingPunct="1">
              <a:lnSpc>
                <a:spcPct val="150000"/>
              </a:lnSpc>
              <a:buClr>
                <a:srgbClr val="BBE0E3"/>
              </a:buClr>
            </a:pPr>
            <a:r>
              <a:rPr lang="en-US" altLang="zh-CN" dirty="0" smtClean="0">
                <a:solidFill>
                  <a:srgbClr val="000000"/>
                </a:solidFill>
                <a:latin typeface="微软雅黑" pitchFamily="34" charset="-122"/>
                <a:ea typeface="微软雅黑" pitchFamily="34" charset="-122"/>
              </a:rPr>
              <a:t>2.</a:t>
            </a:r>
            <a:r>
              <a:rPr lang="zh-CN" altLang="en-US" dirty="0" smtClean="0">
                <a:solidFill>
                  <a:srgbClr val="000000"/>
                </a:solidFill>
                <a:latin typeface="微软雅黑" pitchFamily="34" charset="-122"/>
                <a:ea typeface="微软雅黑" pitchFamily="34" charset="-122"/>
              </a:rPr>
              <a:t>看板件配送根据总装车间投卡整箱拣配、配送、交接，提高物流过程的操作效率。</a:t>
            </a:r>
            <a:endParaRPr lang="en-US" altLang="zh-CN" dirty="0" smtClean="0">
              <a:solidFill>
                <a:srgbClr val="000000"/>
              </a:solidFill>
              <a:latin typeface="微软雅黑" pitchFamily="34" charset="-122"/>
              <a:ea typeface="微软雅黑" pitchFamily="34" charset="-122"/>
            </a:endParaRPr>
          </a:p>
        </p:txBody>
      </p:sp>
      <p:pic>
        <p:nvPicPr>
          <p:cNvPr id="35841" name="Picture 1" descr="C:\Users\chihuchen\Desktop\$5FC582045436BCA7.bmp"/>
          <p:cNvPicPr>
            <a:picLocks noChangeAspect="1" noChangeArrowheads="1"/>
          </p:cNvPicPr>
          <p:nvPr/>
        </p:nvPicPr>
        <p:blipFill>
          <a:blip r:embed="rId2" cstate="print"/>
          <a:srcRect/>
          <a:stretch>
            <a:fillRect/>
          </a:stretch>
        </p:blipFill>
        <p:spPr bwMode="auto">
          <a:xfrm>
            <a:off x="366599" y="2065468"/>
            <a:ext cx="6174050" cy="4335332"/>
          </a:xfrm>
          <a:prstGeom prst="rect">
            <a:avLst/>
          </a:prstGeom>
          <a:noFill/>
        </p:spPr>
      </p:pic>
      <p:sp>
        <p:nvSpPr>
          <p:cNvPr id="13" name="TextBox 12"/>
          <p:cNvSpPr txBox="1"/>
          <p:nvPr/>
        </p:nvSpPr>
        <p:spPr>
          <a:xfrm>
            <a:off x="2689413" y="1753497"/>
            <a:ext cx="1882588"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标准件基础信息汇总表</a:t>
            </a:r>
          </a:p>
        </p:txBody>
      </p:sp>
      <p:sp>
        <p:nvSpPr>
          <p:cNvPr id="14" name="TextBox 13"/>
          <p:cNvSpPr txBox="1"/>
          <p:nvPr/>
        </p:nvSpPr>
        <p:spPr>
          <a:xfrm>
            <a:off x="8573853" y="1796528"/>
            <a:ext cx="1290917"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看板件配送单</a:t>
            </a:r>
          </a:p>
        </p:txBody>
      </p:sp>
      <p:cxnSp>
        <p:nvCxnSpPr>
          <p:cNvPr id="16" name="直接连接符 15"/>
          <p:cNvCxnSpPr>
            <a:cxnSpLocks noChangeShapeType="1"/>
          </p:cNvCxnSpPr>
          <p:nvPr/>
        </p:nvCxnSpPr>
        <p:spPr bwMode="auto">
          <a:xfrm>
            <a:off x="3500400" y="1563381"/>
            <a:ext cx="8280400" cy="0"/>
          </a:xfrm>
          <a:prstGeom prst="line">
            <a:avLst/>
          </a:prstGeom>
          <a:noFill/>
          <a:ln w="25400" algn="ctr">
            <a:solidFill>
              <a:srgbClr val="336699"/>
            </a:solidFill>
            <a:round/>
            <a:headEnd/>
            <a:tailEnd/>
          </a:ln>
        </p:spPr>
      </p:cxnSp>
      <p:sp>
        <p:nvSpPr>
          <p:cNvPr id="17" name="Rectangle 472"/>
          <p:cNvSpPr>
            <a:spLocks noChangeArrowheads="1"/>
          </p:cNvSpPr>
          <p:nvPr/>
        </p:nvSpPr>
        <p:spPr bwMode="auto">
          <a:xfrm>
            <a:off x="328326" y="1084521"/>
            <a:ext cx="3313112" cy="486292"/>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8" name="TextBox 59"/>
          <p:cNvSpPr txBox="1">
            <a:spLocks noChangeArrowheads="1"/>
          </p:cNvSpPr>
          <p:nvPr/>
        </p:nvSpPr>
        <p:spPr bwMode="auto">
          <a:xfrm>
            <a:off x="842039" y="1128680"/>
            <a:ext cx="1649811" cy="380873"/>
          </a:xfrm>
          <a:prstGeom prst="rect">
            <a:avLst/>
          </a:prstGeom>
          <a:noFill/>
          <a:ln w="9525">
            <a:noFill/>
            <a:miter lim="800000"/>
            <a:headEnd/>
            <a:tailEnd/>
          </a:ln>
        </p:spPr>
        <p:txBody>
          <a:bodyPr wrap="squar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r>
              <a:rPr lang="en-US" altLang="zh-CN" sz="1500" dirty="0" smtClean="0">
                <a:solidFill>
                  <a:schemeClr val="bg1"/>
                </a:solidFill>
              </a:rPr>
              <a:t>2.</a:t>
            </a:r>
            <a:r>
              <a:rPr lang="zh-CN" altLang="en-US" sz="1500" dirty="0" smtClean="0">
                <a:solidFill>
                  <a:schemeClr val="bg1"/>
                </a:solidFill>
              </a:rPr>
              <a:t>系统</a:t>
            </a:r>
            <a:r>
              <a:rPr lang="zh-CN" altLang="en-US" sz="1500" dirty="0" smtClean="0">
                <a:solidFill>
                  <a:schemeClr val="bg1"/>
                </a:solidFill>
              </a:rPr>
              <a:t>数据维护</a:t>
            </a:r>
            <a:endParaRPr lang="en-US" altLang="zh-CN" sz="1500" dirty="0">
              <a:solidFill>
                <a:schemeClr val="bg1"/>
              </a:solidFill>
            </a:endParaRPr>
          </a:p>
        </p:txBody>
      </p:sp>
      <p:pic>
        <p:nvPicPr>
          <p:cNvPr id="199681" name="Picture 1" descr="[$486A9332B83059C8.jpg]"/>
          <p:cNvPicPr>
            <a:picLocks noChangeAspect="1" noChangeArrowheads="1"/>
          </p:cNvPicPr>
          <p:nvPr/>
        </p:nvPicPr>
        <p:blipFill>
          <a:blip r:embed="rId3" cstate="print"/>
          <a:srcRect/>
          <a:stretch>
            <a:fillRect/>
          </a:stretch>
        </p:blipFill>
        <p:spPr bwMode="auto">
          <a:xfrm>
            <a:off x="6815469" y="2222204"/>
            <a:ext cx="4784652" cy="2257425"/>
          </a:xfrm>
          <a:prstGeom prst="rect">
            <a:avLst/>
          </a:prstGeom>
          <a:noFill/>
        </p:spPr>
      </p:pic>
      <p:sp>
        <p:nvSpPr>
          <p:cNvPr id="19" name="矩形 18"/>
          <p:cNvSpPr/>
          <p:nvPr/>
        </p:nvSpPr>
        <p:spPr>
          <a:xfrm>
            <a:off x="3636334" y="1085095"/>
            <a:ext cx="8112641" cy="461665"/>
          </a:xfrm>
          <a:prstGeom prst="rect">
            <a:avLst/>
          </a:prstGeom>
          <a:solidFill>
            <a:schemeClr val="bg1"/>
          </a:solidFill>
          <a:ln>
            <a:solidFill>
              <a:schemeClr val="accent1"/>
            </a:solidFill>
          </a:ln>
        </p:spPr>
        <p:txBody>
          <a:bodyPr wrap="square">
            <a:spAutoFit/>
          </a:bodyPr>
          <a:lstStyle/>
          <a:p>
            <a:r>
              <a:rPr lang="en-US" altLang="zh-CN" sz="1200" dirty="0" smtClean="0">
                <a:latin typeface="微软雅黑" pitchFamily="34" charset="-122"/>
                <a:ea typeface="微软雅黑" pitchFamily="34" charset="-122"/>
              </a:rPr>
              <a:t>1</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由</a:t>
            </a:r>
            <a:r>
              <a:rPr lang="zh-CN" altLang="en-US" sz="1200" dirty="0" smtClean="0">
                <a:latin typeface="微软雅黑" pitchFamily="34" charset="-122"/>
                <a:ea typeface="微软雅黑" pitchFamily="34" charset="-122"/>
              </a:rPr>
              <a:t>物流管理科负责将总装部更新的物料基础信息维护到</a:t>
            </a:r>
            <a:r>
              <a:rPr lang="en-US" altLang="zh-CN" sz="1200" dirty="0" smtClean="0">
                <a:latin typeface="微软雅黑" pitchFamily="34" charset="-122"/>
                <a:ea typeface="微软雅黑" pitchFamily="34" charset="-122"/>
              </a:rPr>
              <a:t>CMMP</a:t>
            </a:r>
            <a:r>
              <a:rPr lang="zh-CN" altLang="en-US" sz="1200" dirty="0" smtClean="0">
                <a:latin typeface="微软雅黑" pitchFamily="34" charset="-122"/>
                <a:ea typeface="微软雅黑" pitchFamily="34" charset="-122"/>
              </a:rPr>
              <a:t>系统中，并实现扫描看板卡自动打印看板件配送单。</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2</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由</a:t>
            </a:r>
            <a:r>
              <a:rPr lang="zh-CN" altLang="en-US" sz="1200" dirty="0" smtClean="0">
                <a:latin typeface="微软雅黑" pitchFamily="34" charset="-122"/>
                <a:ea typeface="微软雅黑" pitchFamily="34" charset="-122"/>
              </a:rPr>
              <a:t>信息技术部维护可选择在暗灯系统增加收卡提示代码及铃声（按时）。</a:t>
            </a:r>
            <a:endParaRPr lang="en-US" altLang="zh-CN" sz="1200" dirty="0">
              <a:latin typeface="微软雅黑" pitchFamily="34" charset="-122"/>
              <a:ea typeface="微软雅黑" pitchFamily="34" charset="-122"/>
            </a:endParaRPr>
          </a:p>
        </p:txBody>
      </p:sp>
      <p:sp>
        <p:nvSpPr>
          <p:cNvPr id="12" name="矩形 11"/>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dministrator\Desktop\mmexport1490149747580.jpg"/>
          <p:cNvPicPr>
            <a:picLocks noChangeAspect="1" noChangeArrowheads="1"/>
          </p:cNvPicPr>
          <p:nvPr/>
        </p:nvPicPr>
        <p:blipFill>
          <a:blip r:embed="rId2" cstate="print"/>
          <a:srcRect/>
          <a:stretch>
            <a:fillRect/>
          </a:stretch>
        </p:blipFill>
        <p:spPr bwMode="auto">
          <a:xfrm>
            <a:off x="392300" y="2528047"/>
            <a:ext cx="3308447" cy="3779161"/>
          </a:xfrm>
          <a:prstGeom prst="rect">
            <a:avLst/>
          </a:prstGeom>
          <a:noFill/>
        </p:spPr>
      </p:pic>
      <p:pic>
        <p:nvPicPr>
          <p:cNvPr id="33795" name="Picture 3" descr="C:\Users\Administrator\Desktop\mmexport1490149750558.jpg"/>
          <p:cNvPicPr>
            <a:picLocks noChangeAspect="1" noChangeArrowheads="1"/>
          </p:cNvPicPr>
          <p:nvPr/>
        </p:nvPicPr>
        <p:blipFill>
          <a:blip r:embed="rId3" cstate="print"/>
          <a:srcRect/>
          <a:stretch>
            <a:fillRect/>
          </a:stretch>
        </p:blipFill>
        <p:spPr bwMode="auto">
          <a:xfrm>
            <a:off x="3887445" y="2560320"/>
            <a:ext cx="3792092" cy="3767732"/>
          </a:xfrm>
          <a:prstGeom prst="rect">
            <a:avLst/>
          </a:prstGeom>
          <a:noFill/>
        </p:spPr>
      </p:pic>
      <p:sp>
        <p:nvSpPr>
          <p:cNvPr id="8" name="Text Box 4"/>
          <p:cNvSpPr txBox="1">
            <a:spLocks noChangeArrowheads="1"/>
          </p:cNvSpPr>
          <p:nvPr/>
        </p:nvSpPr>
        <p:spPr bwMode="auto">
          <a:xfrm>
            <a:off x="7995742" y="2162387"/>
            <a:ext cx="3203575" cy="4077048"/>
          </a:xfrm>
          <a:prstGeom prst="rect">
            <a:avLst/>
          </a:prstGeom>
          <a:noFill/>
          <a:ln w="9525" algn="ctr">
            <a:solidFill>
              <a:schemeClr val="tx1"/>
            </a:solidFill>
            <a:prstDash val="lgDashDotDot"/>
            <a:miter lim="800000"/>
            <a:headEnd/>
            <a:tailEnd/>
          </a:ln>
          <a:effectLst/>
        </p:spPr>
        <p:txBody>
          <a:bodyPr wrap="square">
            <a:spAutoFit/>
          </a:bodyPr>
          <a:lstStyle/>
          <a:p>
            <a:pPr algn="l">
              <a:spcBef>
                <a:spcPct val="50000"/>
              </a:spcBef>
            </a:pPr>
            <a:r>
              <a:rPr lang="zh-CN" altLang="en-US" b="1" dirty="0" smtClean="0">
                <a:latin typeface="微软雅黑" pitchFamily="34" charset="-122"/>
                <a:ea typeface="微软雅黑" pitchFamily="34" charset="-122"/>
              </a:rPr>
              <a:t>现场仓位布局原则：</a:t>
            </a:r>
            <a:endParaRPr lang="en-US" altLang="zh-CN" b="1" dirty="0" smtClean="0">
              <a:latin typeface="微软雅黑" pitchFamily="34" charset="-122"/>
              <a:ea typeface="微软雅黑" pitchFamily="34" charset="-122"/>
            </a:endParaRPr>
          </a:p>
          <a:p>
            <a:pPr algn="l">
              <a:spcBef>
                <a:spcPct val="50000"/>
              </a:spcBef>
              <a:buFont typeface="Arial" pitchFamily="34" charset="0"/>
              <a:buChar char="♦"/>
            </a:pPr>
            <a:r>
              <a:rPr lang="zh-CN" altLang="en-US" dirty="0" smtClean="0">
                <a:solidFill>
                  <a:srgbClr val="0033CC"/>
                </a:solidFill>
                <a:latin typeface="微软雅黑" pitchFamily="34" charset="-122"/>
                <a:ea typeface="微软雅黑" pitchFamily="34" charset="-122"/>
              </a:rPr>
              <a:t>零件</a:t>
            </a:r>
            <a:r>
              <a:rPr lang="zh-CN" altLang="en-US" dirty="0">
                <a:solidFill>
                  <a:srgbClr val="0033CC"/>
                </a:solidFill>
                <a:latin typeface="微软雅黑" pitchFamily="34" charset="-122"/>
                <a:ea typeface="微软雅黑" pitchFamily="34" charset="-122"/>
              </a:rPr>
              <a:t>按照线路放置</a:t>
            </a:r>
          </a:p>
          <a:p>
            <a:pPr algn="l">
              <a:spcBef>
                <a:spcPct val="50000"/>
              </a:spcBef>
              <a:buFont typeface="Arial" pitchFamily="34" charset="0"/>
              <a:buChar char="♦"/>
            </a:pPr>
            <a:r>
              <a:rPr lang="zh-CN" altLang="en-US" dirty="0">
                <a:solidFill>
                  <a:srgbClr val="C00000"/>
                </a:solidFill>
                <a:latin typeface="微软雅黑" pitchFamily="34" charset="-122"/>
                <a:ea typeface="微软雅黑" pitchFamily="34" charset="-122"/>
              </a:rPr>
              <a:t>相同线路零件按照车型临近放置</a:t>
            </a:r>
          </a:p>
          <a:p>
            <a:pPr algn="l">
              <a:spcBef>
                <a:spcPct val="50000"/>
              </a:spcBef>
              <a:buFont typeface="Arial" pitchFamily="34" charset="0"/>
              <a:buChar char="♦"/>
            </a:pPr>
            <a:r>
              <a:rPr lang="zh-CN" altLang="en-US" dirty="0">
                <a:solidFill>
                  <a:srgbClr val="0033CC"/>
                </a:solidFill>
                <a:latin typeface="微软雅黑" pitchFamily="34" charset="-122"/>
                <a:ea typeface="微软雅黑" pitchFamily="34" charset="-122"/>
              </a:rPr>
              <a:t>按照零件配送顺序倒置</a:t>
            </a:r>
          </a:p>
          <a:p>
            <a:pPr algn="l">
              <a:spcBef>
                <a:spcPct val="50000"/>
              </a:spcBef>
              <a:buFont typeface="Arial" pitchFamily="34" charset="0"/>
              <a:buChar char="♦"/>
            </a:pPr>
            <a:r>
              <a:rPr lang="zh-CN" altLang="en-US" dirty="0">
                <a:solidFill>
                  <a:srgbClr val="C00000"/>
                </a:solidFill>
                <a:latin typeface="微软雅黑" pitchFamily="34" charset="-122"/>
                <a:ea typeface="微软雅黑" pitchFamily="34" charset="-122"/>
              </a:rPr>
              <a:t>中大型料箱置于最低层</a:t>
            </a:r>
          </a:p>
          <a:p>
            <a:pPr algn="l">
              <a:spcBef>
                <a:spcPct val="50000"/>
              </a:spcBef>
              <a:buFont typeface="Arial" pitchFamily="34" charset="0"/>
              <a:buChar char="♦"/>
            </a:pPr>
            <a:r>
              <a:rPr lang="zh-CN" altLang="en-US" dirty="0">
                <a:solidFill>
                  <a:srgbClr val="0033CC"/>
                </a:solidFill>
                <a:latin typeface="微软雅黑" pitchFamily="34" charset="-122"/>
                <a:ea typeface="微软雅黑" pitchFamily="34" charset="-122"/>
              </a:rPr>
              <a:t>一个零件一个库位</a:t>
            </a:r>
          </a:p>
          <a:p>
            <a:pPr algn="l">
              <a:spcBef>
                <a:spcPct val="50000"/>
              </a:spcBef>
              <a:buFont typeface="Arial" pitchFamily="34" charset="0"/>
              <a:buChar char="♦"/>
            </a:pPr>
            <a:r>
              <a:rPr lang="zh-CN" altLang="en-US" dirty="0">
                <a:solidFill>
                  <a:srgbClr val="C00000"/>
                </a:solidFill>
                <a:latin typeface="微软雅黑" pitchFamily="34" charset="-122"/>
                <a:ea typeface="微软雅黑" pitchFamily="34" charset="-122"/>
              </a:rPr>
              <a:t>多工位零件置于两端</a:t>
            </a:r>
          </a:p>
          <a:p>
            <a:pPr algn="l">
              <a:spcBef>
                <a:spcPct val="50000"/>
              </a:spcBef>
              <a:buFont typeface="Arial" pitchFamily="34" charset="0"/>
              <a:buChar char="♦"/>
            </a:pPr>
            <a:r>
              <a:rPr lang="zh-CN" altLang="en-US" dirty="0">
                <a:solidFill>
                  <a:srgbClr val="0033CC"/>
                </a:solidFill>
                <a:latin typeface="微软雅黑" pitchFamily="34" charset="-122"/>
                <a:ea typeface="微软雅黑" pitchFamily="34" charset="-122"/>
              </a:rPr>
              <a:t>出货通道与入货通道分离</a:t>
            </a:r>
          </a:p>
          <a:p>
            <a:pPr algn="l">
              <a:spcBef>
                <a:spcPct val="50000"/>
              </a:spcBef>
              <a:buFont typeface="Arial" pitchFamily="34" charset="0"/>
              <a:buChar char="♦"/>
            </a:pPr>
            <a:r>
              <a:rPr lang="zh-CN" altLang="en-US" dirty="0">
                <a:solidFill>
                  <a:srgbClr val="C00000"/>
                </a:solidFill>
                <a:latin typeface="微软雅黑" pitchFamily="34" charset="-122"/>
                <a:ea typeface="微软雅黑" pitchFamily="34" charset="-122"/>
              </a:rPr>
              <a:t>存量根据补货频次设定</a:t>
            </a:r>
          </a:p>
        </p:txBody>
      </p:sp>
      <p:cxnSp>
        <p:nvCxnSpPr>
          <p:cNvPr id="11" name="直接连接符 10"/>
          <p:cNvCxnSpPr>
            <a:cxnSpLocks noChangeShapeType="1"/>
          </p:cNvCxnSpPr>
          <p:nvPr/>
        </p:nvCxnSpPr>
        <p:spPr bwMode="auto">
          <a:xfrm flipV="1">
            <a:off x="3414339" y="1570616"/>
            <a:ext cx="8494376" cy="3523"/>
          </a:xfrm>
          <a:prstGeom prst="line">
            <a:avLst/>
          </a:prstGeom>
          <a:noFill/>
          <a:ln w="25400" algn="ctr">
            <a:solidFill>
              <a:srgbClr val="336699"/>
            </a:solidFill>
            <a:round/>
            <a:headEnd/>
            <a:tailEnd/>
          </a:ln>
        </p:spPr>
      </p:cxnSp>
      <p:sp>
        <p:nvSpPr>
          <p:cNvPr id="12" name="Rectangle 472"/>
          <p:cNvSpPr>
            <a:spLocks noChangeArrowheads="1"/>
          </p:cNvSpPr>
          <p:nvPr/>
        </p:nvSpPr>
        <p:spPr bwMode="auto">
          <a:xfrm>
            <a:off x="274538" y="1221556"/>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3" name="TextBox 12"/>
          <p:cNvSpPr txBox="1"/>
          <p:nvPr/>
        </p:nvSpPr>
        <p:spPr>
          <a:xfrm>
            <a:off x="669985" y="1238797"/>
            <a:ext cx="2076229"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3.</a:t>
            </a:r>
            <a:r>
              <a:rPr lang="zh-CN" altLang="en-US" sz="1400" b="1" dirty="0" smtClean="0">
                <a:solidFill>
                  <a:schemeClr val="bg1"/>
                </a:solidFill>
                <a:latin typeface="微软雅黑" panose="020B0503020204020204" pitchFamily="34" charset="-122"/>
                <a:ea typeface="微软雅黑" panose="020B0503020204020204" pitchFamily="34" charset="-122"/>
              </a:rPr>
              <a:t>标准件</a:t>
            </a:r>
            <a:r>
              <a:rPr lang="zh-CN" altLang="en-US" sz="1400" b="1" dirty="0" smtClean="0">
                <a:solidFill>
                  <a:schemeClr val="bg1"/>
                </a:solidFill>
                <a:latin typeface="微软雅黑" panose="020B0503020204020204" pitchFamily="34" charset="-122"/>
                <a:ea typeface="微软雅黑" panose="020B0503020204020204" pitchFamily="34" charset="-122"/>
              </a:rPr>
              <a:t>库房重新</a:t>
            </a:r>
            <a:r>
              <a:rPr lang="zh-CN" altLang="en-US" sz="1400" b="1" dirty="0" smtClean="0">
                <a:solidFill>
                  <a:schemeClr val="bg1"/>
                </a:solidFill>
                <a:latin typeface="微软雅黑" panose="020B0503020204020204" pitchFamily="34" charset="-122"/>
                <a:ea typeface="微软雅黑" panose="020B0503020204020204" pitchFamily="34" charset="-122"/>
              </a:rPr>
              <a:t>布局</a:t>
            </a:r>
            <a:r>
              <a:rPr lang="en-US" altLang="zh-CN" sz="1400" b="1" dirty="0" smtClean="0">
                <a:solidFill>
                  <a:schemeClr val="bg1"/>
                </a:solidFill>
                <a:latin typeface="微软雅黑" panose="020B0503020204020204" pitchFamily="34" charset="-122"/>
                <a:ea typeface="微软雅黑" panose="020B0503020204020204" pitchFamily="34" charset="-122"/>
              </a:rPr>
              <a:t>...</a:t>
            </a:r>
            <a:endParaRPr lang="zh-CN" altLang="en-US" sz="1400" b="1" dirty="0" smtClean="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572538" y="1223319"/>
            <a:ext cx="8314662" cy="338554"/>
          </a:xfrm>
          <a:prstGeom prst="rect">
            <a:avLst/>
          </a:prstGeom>
          <a:solidFill>
            <a:schemeClr val="bg1"/>
          </a:solidFill>
          <a:ln>
            <a:solidFill>
              <a:schemeClr val="accent1"/>
            </a:solidFill>
          </a:ln>
        </p:spPr>
        <p:txBody>
          <a:bodyPr wrap="square">
            <a:spAutoFit/>
          </a:bodyPr>
          <a:lstStyle/>
          <a:p>
            <a:pPr>
              <a:spcBef>
                <a:spcPct val="50000"/>
              </a:spcBef>
            </a:pPr>
            <a:r>
              <a:rPr lang="zh-CN" altLang="en-US" sz="1600" b="1" dirty="0" smtClean="0">
                <a:latin typeface="微软雅黑" pitchFamily="34" charset="-122"/>
                <a:ea typeface="微软雅黑" pitchFamily="34" charset="-122"/>
              </a:rPr>
              <a:t>看板物料存储方式采用多层组合货架的形式，方便物料的先进先出的控制</a:t>
            </a:r>
            <a:r>
              <a:rPr lang="zh-CN" altLang="en-US" sz="1100" b="1" dirty="0" smtClean="0">
                <a:latin typeface="微软雅黑" pitchFamily="34" charset="-122"/>
                <a:ea typeface="微软雅黑" pitchFamily="34" charset="-122"/>
              </a:rPr>
              <a:t>。</a:t>
            </a:r>
            <a:endParaRPr lang="zh-CN" altLang="en-US" sz="1100" b="1" dirty="0">
              <a:latin typeface="微软雅黑" pitchFamily="34" charset="-122"/>
              <a:ea typeface="微软雅黑" pitchFamily="34" charset="-122"/>
            </a:endParaRPr>
          </a:p>
        </p:txBody>
      </p:sp>
      <p:sp>
        <p:nvSpPr>
          <p:cNvPr id="15" name="矩形 14"/>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2621" y="4130936"/>
            <a:ext cx="2689411" cy="276999"/>
          </a:xfrm>
          <a:prstGeom prst="rect">
            <a:avLst/>
          </a:prstGeom>
          <a:noFill/>
        </p:spPr>
        <p:txBody>
          <a:bodyPr wrap="square" rtlCol="0">
            <a:spAutoFit/>
          </a:bodyPr>
          <a:lstStyle/>
          <a:p>
            <a:r>
              <a:rPr lang="zh-CN" altLang="en-US" sz="1200" b="1" dirty="0" smtClean="0">
                <a:solidFill>
                  <a:srgbClr val="FF0000"/>
                </a:solidFill>
                <a:latin typeface="微软雅黑" panose="020B0503020204020204" pitchFamily="34" charset="-122"/>
                <a:ea typeface="微软雅黑" panose="020B0503020204020204" pitchFamily="34" charset="-122"/>
              </a:rPr>
              <a:t>现状梯形标准件料架存放标准件混放</a:t>
            </a:r>
          </a:p>
        </p:txBody>
      </p:sp>
      <p:pic>
        <p:nvPicPr>
          <p:cNvPr id="197633" name="Picture 1" descr="C:\Users\Administrator\Desktop\IMG_0933.JPG"/>
          <p:cNvPicPr>
            <a:picLocks noChangeAspect="1" noChangeArrowheads="1"/>
          </p:cNvPicPr>
          <p:nvPr/>
        </p:nvPicPr>
        <p:blipFill>
          <a:blip r:embed="rId2" cstate="print"/>
          <a:srcRect/>
          <a:stretch>
            <a:fillRect/>
          </a:stretch>
        </p:blipFill>
        <p:spPr bwMode="auto">
          <a:xfrm>
            <a:off x="6841864" y="4399878"/>
            <a:ext cx="4443820" cy="2072294"/>
          </a:xfrm>
          <a:prstGeom prst="rect">
            <a:avLst/>
          </a:prstGeom>
          <a:noFill/>
        </p:spPr>
      </p:pic>
      <p:pic>
        <p:nvPicPr>
          <p:cNvPr id="197634" name="Picture 2" descr="C:\Users\Administrator\Desktop\IMG_0932.JPG"/>
          <p:cNvPicPr>
            <a:picLocks noChangeAspect="1" noChangeArrowheads="1"/>
          </p:cNvPicPr>
          <p:nvPr/>
        </p:nvPicPr>
        <p:blipFill>
          <a:blip r:embed="rId3" cstate="print"/>
          <a:srcRect/>
          <a:stretch>
            <a:fillRect/>
          </a:stretch>
        </p:blipFill>
        <p:spPr bwMode="auto">
          <a:xfrm>
            <a:off x="978946" y="2140770"/>
            <a:ext cx="4668819" cy="1973403"/>
          </a:xfrm>
          <a:prstGeom prst="rect">
            <a:avLst/>
          </a:prstGeom>
          <a:noFill/>
        </p:spPr>
      </p:pic>
      <p:pic>
        <p:nvPicPr>
          <p:cNvPr id="197635" name="Picture 3" descr="C:\Users\Administrator\Desktop\IMG_0931.JPG"/>
          <p:cNvPicPr>
            <a:picLocks noChangeAspect="1" noChangeArrowheads="1"/>
          </p:cNvPicPr>
          <p:nvPr/>
        </p:nvPicPr>
        <p:blipFill>
          <a:blip r:embed="rId4" cstate="print"/>
          <a:srcRect/>
          <a:stretch>
            <a:fillRect/>
          </a:stretch>
        </p:blipFill>
        <p:spPr bwMode="auto">
          <a:xfrm>
            <a:off x="6738312" y="2078189"/>
            <a:ext cx="4675551" cy="2009718"/>
          </a:xfrm>
          <a:prstGeom prst="rect">
            <a:avLst/>
          </a:prstGeom>
          <a:noFill/>
        </p:spPr>
      </p:pic>
      <p:sp>
        <p:nvSpPr>
          <p:cNvPr id="12" name="TextBox 11"/>
          <p:cNvSpPr txBox="1"/>
          <p:nvPr/>
        </p:nvSpPr>
        <p:spPr>
          <a:xfrm>
            <a:off x="6766561" y="1764252"/>
            <a:ext cx="4844596" cy="276999"/>
          </a:xfrm>
          <a:prstGeom prst="rect">
            <a:avLst/>
          </a:prstGeom>
          <a:noFill/>
        </p:spPr>
        <p:txBody>
          <a:bodyPr wrap="none" rtlCol="0">
            <a:spAutoFit/>
          </a:bodyPr>
          <a:lstStyle/>
          <a:p>
            <a:r>
              <a:rPr lang="zh-CN" altLang="en-US" sz="1200" b="1" dirty="0" smtClean="0">
                <a:solidFill>
                  <a:srgbClr val="FF0000"/>
                </a:solidFill>
                <a:latin typeface="微软雅黑" panose="020B0503020204020204" pitchFamily="34" charset="-122"/>
                <a:ea typeface="微软雅黑" panose="020B0503020204020204" pitchFamily="34" charset="-122"/>
              </a:rPr>
              <a:t>内饰部分工位线边流利架一条轨道放置多种标准件导致无法实现</a:t>
            </a:r>
            <a:r>
              <a:rPr lang="en-US" altLang="zh-CN" sz="1200" b="1" dirty="0" smtClean="0">
                <a:solidFill>
                  <a:srgbClr val="FF0000"/>
                </a:solidFill>
                <a:latin typeface="微软雅黑" panose="020B0503020204020204" pitchFamily="34" charset="-122"/>
                <a:ea typeface="微软雅黑" panose="020B0503020204020204" pitchFamily="34" charset="-122"/>
              </a:rPr>
              <a:t>FIFO</a:t>
            </a:r>
            <a:endParaRPr lang="zh-CN" altLang="en-US" sz="1200" b="1" dirty="0" smtClean="0">
              <a:solidFill>
                <a:srgbClr val="FF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59398" y="1850318"/>
            <a:ext cx="1107996" cy="276999"/>
          </a:xfrm>
          <a:prstGeom prst="rect">
            <a:avLst/>
          </a:prstGeom>
          <a:noFill/>
        </p:spPr>
        <p:txBody>
          <a:bodyPr wrap="none" rtlCol="0">
            <a:spAutoFit/>
          </a:bodyPr>
          <a:lstStyle/>
          <a:p>
            <a:r>
              <a:rPr lang="zh-CN" altLang="en-US" sz="1200" b="1" dirty="0" smtClean="0">
                <a:solidFill>
                  <a:srgbClr val="FF0000"/>
                </a:solidFill>
                <a:latin typeface="微软雅黑" panose="020B0503020204020204" pitchFamily="34" charset="-122"/>
                <a:ea typeface="微软雅黑" panose="020B0503020204020204" pitchFamily="34" charset="-122"/>
              </a:rPr>
              <a:t>正确存储方式</a:t>
            </a:r>
          </a:p>
        </p:txBody>
      </p:sp>
      <p:pic>
        <p:nvPicPr>
          <p:cNvPr id="4" name="Picture 3" descr="C:\Users\Administrator\Desktop\IMG_0936.JPG"/>
          <p:cNvPicPr>
            <a:picLocks noChangeAspect="1" noChangeArrowheads="1"/>
          </p:cNvPicPr>
          <p:nvPr/>
        </p:nvPicPr>
        <p:blipFill>
          <a:blip r:embed="rId5" cstate="print"/>
          <a:srcRect/>
          <a:stretch>
            <a:fillRect/>
          </a:stretch>
        </p:blipFill>
        <p:spPr bwMode="auto">
          <a:xfrm>
            <a:off x="957431" y="4337001"/>
            <a:ext cx="4744122" cy="2132240"/>
          </a:xfrm>
          <a:prstGeom prst="rect">
            <a:avLst/>
          </a:prstGeom>
          <a:noFill/>
        </p:spPr>
      </p:pic>
      <p:cxnSp>
        <p:nvCxnSpPr>
          <p:cNvPr id="14" name="直接连接符 13"/>
          <p:cNvCxnSpPr>
            <a:cxnSpLocks noChangeShapeType="1"/>
          </p:cNvCxnSpPr>
          <p:nvPr/>
        </p:nvCxnSpPr>
        <p:spPr bwMode="auto">
          <a:xfrm>
            <a:off x="3414339" y="1487828"/>
            <a:ext cx="8505134" cy="17993"/>
          </a:xfrm>
          <a:prstGeom prst="line">
            <a:avLst/>
          </a:prstGeom>
          <a:noFill/>
          <a:ln w="25400" algn="ctr">
            <a:solidFill>
              <a:srgbClr val="336699"/>
            </a:solidFill>
            <a:round/>
            <a:headEnd/>
            <a:tailEnd/>
          </a:ln>
        </p:spPr>
      </p:cxnSp>
      <p:sp>
        <p:nvSpPr>
          <p:cNvPr id="15" name="Rectangle 472"/>
          <p:cNvSpPr>
            <a:spLocks noChangeArrowheads="1"/>
          </p:cNvSpPr>
          <p:nvPr/>
        </p:nvSpPr>
        <p:spPr bwMode="auto">
          <a:xfrm>
            <a:off x="285295" y="1020727"/>
            <a:ext cx="3313112" cy="474658"/>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6" name="TextBox 15"/>
          <p:cNvSpPr txBox="1"/>
          <p:nvPr/>
        </p:nvSpPr>
        <p:spPr>
          <a:xfrm>
            <a:off x="280280" y="1108412"/>
            <a:ext cx="209774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4.</a:t>
            </a:r>
            <a:r>
              <a:rPr lang="zh-CN" altLang="en-US" sz="1400" b="1" dirty="0" smtClean="0">
                <a:solidFill>
                  <a:schemeClr val="bg1"/>
                </a:solidFill>
                <a:latin typeface="微软雅黑" panose="020B0503020204020204" pitchFamily="34" charset="-122"/>
                <a:ea typeface="微软雅黑" panose="020B0503020204020204" pitchFamily="34" charset="-122"/>
              </a:rPr>
              <a:t>线边标准件存放布局</a:t>
            </a:r>
          </a:p>
        </p:txBody>
      </p:sp>
      <p:sp>
        <p:nvSpPr>
          <p:cNvPr id="17" name="矩形 16"/>
          <p:cNvSpPr/>
          <p:nvPr/>
        </p:nvSpPr>
        <p:spPr>
          <a:xfrm>
            <a:off x="3583171" y="1031358"/>
            <a:ext cx="8314662" cy="461665"/>
          </a:xfrm>
          <a:prstGeom prst="rect">
            <a:avLst/>
          </a:prstGeom>
          <a:solidFill>
            <a:schemeClr val="bg1"/>
          </a:solidFill>
          <a:ln>
            <a:solidFill>
              <a:schemeClr val="accent1"/>
            </a:solidFill>
          </a:ln>
        </p:spPr>
        <p:txBody>
          <a:bodyPr wrap="square">
            <a:spAutoFit/>
          </a:bodyPr>
          <a:lstStyle/>
          <a:p>
            <a:r>
              <a:rPr lang="zh-CN" altLang="en-US" sz="1200" b="1" dirty="0" smtClean="0">
                <a:latin typeface="微软雅黑" panose="020B0503020204020204" pitchFamily="34" charset="-122"/>
                <a:ea typeface="微软雅黑" panose="020B0503020204020204" pitchFamily="34" charset="-122"/>
              </a:rPr>
              <a:t>线边标准件存放为两种方式分别是</a:t>
            </a:r>
            <a:r>
              <a:rPr lang="en-US" altLang="zh-CN" sz="1200" b="1" dirty="0" smtClean="0">
                <a:latin typeface="微软雅黑" panose="020B0503020204020204" pitchFamily="34" charset="-122"/>
                <a:ea typeface="微软雅黑" panose="020B0503020204020204" pitchFamily="34" charset="-122"/>
              </a:rPr>
              <a:t>1</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流利</a:t>
            </a:r>
            <a:r>
              <a:rPr lang="zh-CN" altLang="en-US" sz="1200" b="1" dirty="0" smtClean="0">
                <a:latin typeface="微软雅黑" panose="020B0503020204020204" pitchFamily="34" charset="-122"/>
                <a:ea typeface="微软雅黑" panose="020B0503020204020204" pitchFamily="34" charset="-122"/>
              </a:rPr>
              <a:t>架，</a:t>
            </a:r>
            <a:r>
              <a:rPr lang="en-US" altLang="zh-CN" sz="1200" b="1" dirty="0" smtClean="0">
                <a:latin typeface="微软雅黑" panose="020B0503020204020204" pitchFamily="34" charset="-122"/>
                <a:ea typeface="微软雅黑" panose="020B0503020204020204" pitchFamily="34" charset="-122"/>
              </a:rPr>
              <a:t>2</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梯形</a:t>
            </a:r>
            <a:r>
              <a:rPr lang="zh-CN" altLang="en-US" sz="1200" b="1" dirty="0" smtClean="0">
                <a:latin typeface="微软雅黑" panose="020B0503020204020204" pitchFamily="34" charset="-122"/>
                <a:ea typeface="微软雅黑" panose="020B0503020204020204" pitchFamily="34" charset="-122"/>
              </a:rPr>
              <a:t>架，由于线边空间紧凑，内饰与综合大部分工位无法实现</a:t>
            </a:r>
            <a:r>
              <a:rPr lang="en-US" altLang="zh-CN" sz="1200" b="1" dirty="0" smtClean="0">
                <a:latin typeface="微软雅黑" panose="020B0503020204020204" pitchFamily="34" charset="-122"/>
                <a:ea typeface="微软雅黑" panose="020B0503020204020204" pitchFamily="34" charset="-122"/>
              </a:rPr>
              <a:t>FIFO</a:t>
            </a:r>
            <a:r>
              <a:rPr lang="zh-CN" altLang="en-US" sz="1200" b="1" dirty="0" smtClean="0">
                <a:latin typeface="微软雅黑" panose="020B0503020204020204" pitchFamily="34" charset="-122"/>
                <a:ea typeface="微软雅黑" panose="020B0503020204020204" pitchFamily="34" charset="-122"/>
              </a:rPr>
              <a:t>，故采用更换料箱的方式配送</a:t>
            </a:r>
            <a:r>
              <a:rPr lang="zh-CN" altLang="en-US" sz="1050" b="1" dirty="0" smtClean="0">
                <a:latin typeface="微软雅黑" panose="020B0503020204020204" pitchFamily="34" charset="-122"/>
                <a:ea typeface="微软雅黑" panose="020B0503020204020204" pitchFamily="34" charset="-122"/>
              </a:rPr>
              <a:t>。</a:t>
            </a:r>
          </a:p>
        </p:txBody>
      </p:sp>
      <p:sp>
        <p:nvSpPr>
          <p:cNvPr id="18" name="矩形 17"/>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64777" y="1627990"/>
          <a:ext cx="10999695" cy="3598429"/>
        </p:xfrm>
        <a:graphic>
          <a:graphicData uri="http://schemas.openxmlformats.org/drawingml/2006/table">
            <a:tbl>
              <a:tblPr>
                <a:tableStyleId>{5C22544A-7EE6-4342-B048-85BDC9FD1C3A}</a:tableStyleId>
              </a:tblPr>
              <a:tblGrid>
                <a:gridCol w="1260382"/>
                <a:gridCol w="1604122"/>
                <a:gridCol w="3274862"/>
                <a:gridCol w="1422925"/>
                <a:gridCol w="1260382"/>
                <a:gridCol w="2177022"/>
              </a:tblGrid>
              <a:tr h="253243">
                <a:tc>
                  <a:txBody>
                    <a:bodyPr/>
                    <a:lstStyle/>
                    <a:p>
                      <a:pPr algn="ctr" fontAlgn="ctr"/>
                      <a:r>
                        <a:rPr lang="zh-CN" altLang="en-US" sz="1400" b="1" u="none" strike="noStrike" dirty="0">
                          <a:solidFill>
                            <a:schemeClr val="bg1"/>
                          </a:solidFill>
                          <a:effectLst/>
                          <a:latin typeface="微软雅黑" pitchFamily="34" charset="-122"/>
                          <a:ea typeface="微软雅黑" pitchFamily="34" charset="-122"/>
                        </a:rPr>
                        <a:t>序号</a:t>
                      </a:r>
                      <a:endParaRPr lang="zh-CN" altLang="en-US" sz="1400" b="1" i="0" u="none" strike="noStrike" dirty="0">
                        <a:solidFill>
                          <a:schemeClr val="bg1"/>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9C7B"/>
                    </a:solidFill>
                  </a:tcPr>
                </a:tc>
                <a:tc>
                  <a:txBody>
                    <a:bodyPr/>
                    <a:lstStyle/>
                    <a:p>
                      <a:pPr algn="ctr" fontAlgn="ctr"/>
                      <a:r>
                        <a:rPr lang="zh-CN" altLang="en-US" sz="1400" b="1" u="none" strike="noStrike" dirty="0">
                          <a:solidFill>
                            <a:schemeClr val="bg1"/>
                          </a:solidFill>
                          <a:effectLst/>
                          <a:latin typeface="微软雅黑" pitchFamily="34" charset="-122"/>
                          <a:ea typeface="微软雅黑" pitchFamily="34" charset="-122"/>
                        </a:rPr>
                        <a:t>循环</a:t>
                      </a:r>
                      <a:endParaRPr lang="zh-CN" altLang="en-US" sz="1400" b="1" i="0" u="none" strike="noStrike" dirty="0">
                        <a:solidFill>
                          <a:schemeClr val="bg1"/>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9C7B"/>
                    </a:solidFill>
                  </a:tcPr>
                </a:tc>
                <a:tc>
                  <a:txBody>
                    <a:bodyPr/>
                    <a:lstStyle/>
                    <a:p>
                      <a:pPr algn="ctr" fontAlgn="ctr"/>
                      <a:r>
                        <a:rPr lang="zh-CN" altLang="en-US" sz="1400" b="1" u="none" strike="noStrike" dirty="0">
                          <a:solidFill>
                            <a:schemeClr val="bg1"/>
                          </a:solidFill>
                          <a:effectLst/>
                          <a:latin typeface="微软雅黑" pitchFamily="34" charset="-122"/>
                          <a:ea typeface="微软雅黑" pitchFamily="34" charset="-122"/>
                        </a:rPr>
                        <a:t>工作内容</a:t>
                      </a:r>
                      <a:endParaRPr lang="zh-CN" altLang="en-US" sz="1400" b="1" i="0" u="none" strike="noStrike" dirty="0">
                        <a:solidFill>
                          <a:schemeClr val="bg1"/>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9C7B"/>
                    </a:solidFill>
                  </a:tcPr>
                </a:tc>
                <a:tc>
                  <a:txBody>
                    <a:bodyPr/>
                    <a:lstStyle/>
                    <a:p>
                      <a:pPr algn="ctr" fontAlgn="ctr"/>
                      <a:r>
                        <a:rPr lang="zh-CN" altLang="en-US" sz="1400" b="1" u="none" strike="noStrike" dirty="0">
                          <a:solidFill>
                            <a:schemeClr val="bg1"/>
                          </a:solidFill>
                          <a:effectLst/>
                          <a:latin typeface="微软雅黑" pitchFamily="34" charset="-122"/>
                          <a:ea typeface="微软雅黑" pitchFamily="34" charset="-122"/>
                        </a:rPr>
                        <a:t>开始时间</a:t>
                      </a:r>
                      <a:endParaRPr lang="zh-CN" altLang="en-US" sz="1400" b="1" i="0" u="none" strike="noStrike" dirty="0">
                        <a:solidFill>
                          <a:schemeClr val="bg1"/>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9C7B"/>
                    </a:solidFill>
                  </a:tcPr>
                </a:tc>
                <a:tc>
                  <a:txBody>
                    <a:bodyPr/>
                    <a:lstStyle/>
                    <a:p>
                      <a:pPr algn="ctr" fontAlgn="ctr"/>
                      <a:r>
                        <a:rPr lang="zh-CN" altLang="en-US" sz="1400" b="1" u="none" strike="noStrike" dirty="0">
                          <a:solidFill>
                            <a:schemeClr val="bg1"/>
                          </a:solidFill>
                          <a:effectLst/>
                          <a:latin typeface="微软雅黑" pitchFamily="34" charset="-122"/>
                          <a:ea typeface="微软雅黑" pitchFamily="34" charset="-122"/>
                        </a:rPr>
                        <a:t>结束时间</a:t>
                      </a:r>
                      <a:endParaRPr lang="zh-CN" altLang="en-US" sz="1400" b="1" i="0" u="none" strike="noStrike" dirty="0">
                        <a:solidFill>
                          <a:schemeClr val="bg1"/>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9C7B"/>
                    </a:solidFill>
                  </a:tcPr>
                </a:tc>
                <a:tc>
                  <a:txBody>
                    <a:bodyPr/>
                    <a:lstStyle/>
                    <a:p>
                      <a:pPr algn="ctr" fontAlgn="ctr"/>
                      <a:r>
                        <a:rPr lang="zh-CN" altLang="en-US" sz="1400" b="1" u="none" strike="noStrike" dirty="0">
                          <a:solidFill>
                            <a:schemeClr val="bg1"/>
                          </a:solidFill>
                          <a:effectLst/>
                          <a:latin typeface="微软雅黑" pitchFamily="34" charset="-122"/>
                          <a:ea typeface="微软雅黑" pitchFamily="34" charset="-122"/>
                        </a:rPr>
                        <a:t>责任人</a:t>
                      </a:r>
                      <a:endParaRPr lang="zh-CN" altLang="en-US" sz="1400" b="1" i="0" u="none" strike="noStrike" dirty="0">
                        <a:solidFill>
                          <a:schemeClr val="bg1"/>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9C7B"/>
                    </a:solidFill>
                  </a:tcPr>
                </a:tc>
              </a:tr>
              <a:tr h="257322">
                <a:tc>
                  <a:txBody>
                    <a:bodyPr/>
                    <a:lstStyle/>
                    <a:p>
                      <a:pPr algn="ctr" fontAlgn="ctr"/>
                      <a:r>
                        <a:rPr lang="en-US" altLang="zh-CN" sz="1400" u="none" strike="noStrike" dirty="0">
                          <a:effectLst/>
                          <a:latin typeface="微软雅黑" pitchFamily="34" charset="-122"/>
                          <a:ea typeface="微软雅黑" pitchFamily="34" charset="-122"/>
                        </a:rPr>
                        <a:t>1</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ctr"/>
                      <a:r>
                        <a:rPr lang="zh-CN" altLang="en-US" sz="1400" u="none" strike="noStrike" dirty="0">
                          <a:effectLst/>
                          <a:latin typeface="微软雅黑" pitchFamily="34" charset="-122"/>
                          <a:ea typeface="微软雅黑" pitchFamily="34" charset="-122"/>
                        </a:rPr>
                        <a:t>第一循环</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latin typeface="微软雅黑" pitchFamily="34" charset="-122"/>
                          <a:ea typeface="微软雅黑" pitchFamily="34" charset="-122"/>
                        </a:rPr>
                        <a:t>总装集中投卡</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8:00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8:20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latin typeface="微软雅黑" pitchFamily="34" charset="-122"/>
                          <a:ea typeface="微软雅黑" pitchFamily="34" charset="-122"/>
                        </a:rPr>
                        <a:t>总装班长</a:t>
                      </a:r>
                      <a:r>
                        <a:rPr lang="en-US" altLang="zh-CN" sz="1400" u="none" strike="noStrike">
                          <a:effectLst/>
                          <a:latin typeface="微软雅黑" pitchFamily="34" charset="-122"/>
                          <a:ea typeface="微软雅黑" pitchFamily="34" charset="-122"/>
                        </a:rPr>
                        <a:t>&amp;</a:t>
                      </a:r>
                      <a:r>
                        <a:rPr lang="zh-CN" altLang="en-US" sz="1400" u="none" strike="noStrike">
                          <a:effectLst/>
                          <a:latin typeface="微软雅黑" pitchFamily="34" charset="-122"/>
                          <a:ea typeface="微软雅黑" pitchFamily="34" charset="-122"/>
                        </a:rPr>
                        <a:t>段长</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22">
                <a:tc>
                  <a:txBody>
                    <a:bodyPr/>
                    <a:lstStyle/>
                    <a:p>
                      <a:pPr algn="ctr" fontAlgn="ctr"/>
                      <a:r>
                        <a:rPr lang="en-US" altLang="zh-CN" sz="1400" u="none" strike="noStrike">
                          <a:effectLst/>
                          <a:latin typeface="微软雅黑" pitchFamily="34" charset="-122"/>
                          <a:ea typeface="微软雅黑" pitchFamily="34" charset="-122"/>
                        </a:rPr>
                        <a:t>2</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r>
                        <a:rPr lang="zh-CN" altLang="en-US" sz="1400" u="none" strike="noStrike" dirty="0">
                          <a:effectLst/>
                          <a:latin typeface="微软雅黑" pitchFamily="34" charset="-122"/>
                          <a:ea typeface="微软雅黑" pitchFamily="34" charset="-122"/>
                        </a:rPr>
                        <a:t>巡线员收卡</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dirty="0">
                          <a:effectLst/>
                          <a:latin typeface="微软雅黑" pitchFamily="34" charset="-122"/>
                          <a:ea typeface="微软雅黑" pitchFamily="34" charset="-122"/>
                        </a:rPr>
                        <a:t>8:25</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8:40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itchFamily="34" charset="-122"/>
                          <a:ea typeface="微软雅黑" pitchFamily="34" charset="-122"/>
                        </a:rPr>
                        <a:t>标准件转运员</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22">
                <a:tc>
                  <a:txBody>
                    <a:bodyPr/>
                    <a:lstStyle/>
                    <a:p>
                      <a:pPr algn="ctr" fontAlgn="ctr"/>
                      <a:r>
                        <a:rPr lang="en-US" altLang="zh-CN" sz="1400" u="none" strike="noStrike">
                          <a:effectLst/>
                          <a:latin typeface="微软雅黑" pitchFamily="34" charset="-122"/>
                          <a:ea typeface="微软雅黑" pitchFamily="34" charset="-122"/>
                        </a:rPr>
                        <a:t>3</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r>
                        <a:rPr lang="zh-CN" altLang="en-US" sz="1400" u="none" strike="noStrike">
                          <a:effectLst/>
                          <a:latin typeface="微软雅黑" pitchFamily="34" charset="-122"/>
                          <a:ea typeface="微软雅黑" pitchFamily="34" charset="-122"/>
                        </a:rPr>
                        <a:t>扫卡并制单</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8:45</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dirty="0">
                          <a:effectLst/>
                          <a:latin typeface="微软雅黑" pitchFamily="34" charset="-122"/>
                          <a:ea typeface="微软雅黑" pitchFamily="34" charset="-122"/>
                        </a:rPr>
                        <a:t>9:30</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itchFamily="34" charset="-122"/>
                          <a:ea typeface="微软雅黑" pitchFamily="34" charset="-122"/>
                        </a:rPr>
                        <a:t>标准件库管员</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22">
                <a:tc>
                  <a:txBody>
                    <a:bodyPr/>
                    <a:lstStyle/>
                    <a:p>
                      <a:pPr algn="ctr" fontAlgn="ctr"/>
                      <a:r>
                        <a:rPr lang="en-US" altLang="zh-CN" sz="1400" u="none" strike="noStrike">
                          <a:effectLst/>
                          <a:latin typeface="微软雅黑" pitchFamily="34" charset="-122"/>
                          <a:ea typeface="微软雅黑" pitchFamily="34" charset="-122"/>
                        </a:rPr>
                        <a:t>4</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r>
                        <a:rPr lang="zh-CN" altLang="en-US" sz="1400" u="none" strike="noStrike">
                          <a:effectLst/>
                          <a:latin typeface="微软雅黑" pitchFamily="34" charset="-122"/>
                          <a:ea typeface="微软雅黑" pitchFamily="34" charset="-122"/>
                        </a:rPr>
                        <a:t>根据配送单备料</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9:35</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10:10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smtClean="0">
                          <a:effectLst/>
                          <a:latin typeface="微软雅黑" pitchFamily="34" charset="-122"/>
                          <a:ea typeface="微软雅黑" pitchFamily="34" charset="-122"/>
                        </a:rPr>
                        <a:t>温亮</a:t>
                      </a:r>
                      <a:r>
                        <a:rPr lang="en-US" altLang="zh-CN" sz="1400" u="none" strike="noStrike" dirty="0" smtClean="0">
                          <a:effectLst/>
                          <a:latin typeface="微软雅黑" pitchFamily="34" charset="-122"/>
                          <a:ea typeface="微软雅黑" pitchFamily="34" charset="-122"/>
                        </a:rPr>
                        <a:t>&amp;</a:t>
                      </a:r>
                      <a:r>
                        <a:rPr lang="zh-CN" altLang="en-US" sz="1400" u="none" strike="noStrike" dirty="0" smtClean="0">
                          <a:effectLst/>
                          <a:latin typeface="微软雅黑" pitchFamily="34" charset="-122"/>
                          <a:ea typeface="微软雅黑" pitchFamily="34" charset="-122"/>
                        </a:rPr>
                        <a:t>杨春杰</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22">
                <a:tc>
                  <a:txBody>
                    <a:bodyPr/>
                    <a:lstStyle/>
                    <a:p>
                      <a:pPr algn="ctr" fontAlgn="ctr"/>
                      <a:r>
                        <a:rPr lang="en-US" altLang="zh-CN" sz="1400" u="none" strike="noStrike">
                          <a:effectLst/>
                          <a:latin typeface="微软雅黑" pitchFamily="34" charset="-122"/>
                          <a:ea typeface="微软雅黑" pitchFamily="34" charset="-122"/>
                        </a:rPr>
                        <a:t>5</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ctr"/>
                      <a:r>
                        <a:rPr lang="zh-CN" altLang="en-US" sz="1400" u="none" strike="noStrike" dirty="0">
                          <a:effectLst/>
                          <a:latin typeface="微软雅黑" pitchFamily="34" charset="-122"/>
                          <a:ea typeface="微软雅黑" pitchFamily="34" charset="-122"/>
                        </a:rPr>
                        <a:t>投卡并交接</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10:10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u="none" strike="noStrike">
                          <a:effectLst/>
                          <a:latin typeface="微软雅黑" pitchFamily="34" charset="-122"/>
                          <a:ea typeface="微软雅黑" pitchFamily="34" charset="-122"/>
                        </a:rPr>
                        <a:t>11:30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itchFamily="34" charset="-122"/>
                          <a:ea typeface="微软雅黑" pitchFamily="34" charset="-122"/>
                        </a:rPr>
                        <a:t>温亮</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22">
                <a:tc>
                  <a:txBody>
                    <a:bodyPr/>
                    <a:lstStyle/>
                    <a:p>
                      <a:pPr algn="l" fontAlgn="b"/>
                      <a:r>
                        <a:rPr lang="zh-CN" altLang="en-US" sz="1400" u="none" strike="noStrike" dirty="0">
                          <a:effectLst/>
                          <a:latin typeface="微软雅黑" pitchFamily="34" charset="-122"/>
                          <a:ea typeface="微软雅黑" pitchFamily="34" charset="-122"/>
                        </a:rPr>
                        <a:t>合计时间</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fontAlgn="b"/>
                      <a:r>
                        <a:rPr lang="zh-CN" altLang="en-US" sz="1400" u="none" strike="noStrike">
                          <a:effectLst/>
                          <a:latin typeface="微软雅黑" pitchFamily="34" charset="-122"/>
                          <a:ea typeface="微软雅黑" pitchFamily="34" charset="-122"/>
                        </a:rPr>
                        <a:t>　</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altLang="zh-CN" sz="1400" b="0" i="0" u="none" strike="noStrike" dirty="0" smtClean="0">
                          <a:solidFill>
                            <a:srgbClr val="000000"/>
                          </a:solidFill>
                          <a:effectLst/>
                          <a:latin typeface="微软雅黑" pitchFamily="34" charset="-122"/>
                          <a:ea typeface="微软雅黑" pitchFamily="34" charset="-122"/>
                        </a:rPr>
                        <a:t>3.5h</a:t>
                      </a:r>
                      <a:endParaRPr lang="en-US" sz="1400" b="0" i="0" u="none" strike="noStrike" dirty="0">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CN" altLang="en-US"/>
                    </a:p>
                  </a:txBody>
                  <a:tcPr/>
                </a:tc>
                <a:tc>
                  <a:txBody>
                    <a:bodyPr/>
                    <a:lstStyle/>
                    <a:p>
                      <a:pPr algn="l" fontAlgn="b"/>
                      <a:r>
                        <a:rPr lang="zh-CN" altLang="en-US" sz="1400" u="none" strike="noStrike" dirty="0">
                          <a:effectLst/>
                          <a:latin typeface="微软雅黑" pitchFamily="34" charset="-122"/>
                          <a:ea typeface="微软雅黑" pitchFamily="34" charset="-122"/>
                        </a:rPr>
                        <a:t>　</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22">
                <a:tc>
                  <a:txBody>
                    <a:bodyPr/>
                    <a:lstStyle/>
                    <a:p>
                      <a:pPr algn="ctr" fontAlgn="ctr"/>
                      <a:r>
                        <a:rPr lang="en-US" altLang="zh-CN" sz="1400" u="none" strike="noStrike" dirty="0">
                          <a:effectLst/>
                          <a:latin typeface="微软雅黑" pitchFamily="34" charset="-122"/>
                          <a:ea typeface="微软雅黑" pitchFamily="34" charset="-122"/>
                        </a:rPr>
                        <a:t>6</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6">
                  <a:txBody>
                    <a:bodyPr/>
                    <a:lstStyle/>
                    <a:p>
                      <a:pPr algn="ctr" fontAlgn="ctr"/>
                      <a:r>
                        <a:rPr lang="zh-CN" altLang="en-US" sz="1400" u="none" strike="noStrike" dirty="0">
                          <a:effectLst/>
                          <a:latin typeface="微软雅黑" pitchFamily="34" charset="-122"/>
                          <a:ea typeface="微软雅黑" pitchFamily="34" charset="-122"/>
                        </a:rPr>
                        <a:t>第二循环</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zh-CN" altLang="en-US" sz="1400" u="none" strike="noStrike">
                          <a:effectLst/>
                          <a:latin typeface="微软雅黑" pitchFamily="34" charset="-122"/>
                          <a:ea typeface="微软雅黑" pitchFamily="34" charset="-122"/>
                        </a:rPr>
                        <a:t>总装集中投卡</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a:effectLst/>
                          <a:latin typeface="微软雅黑" pitchFamily="34" charset="-122"/>
                          <a:ea typeface="微软雅黑" pitchFamily="34" charset="-122"/>
                        </a:rPr>
                        <a:t>14:00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a:effectLst/>
                          <a:latin typeface="微软雅黑" pitchFamily="34" charset="-122"/>
                          <a:ea typeface="微软雅黑" pitchFamily="34" charset="-122"/>
                        </a:rPr>
                        <a:t>14:20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zh-CN" altLang="en-US" sz="1400" u="none" strike="noStrike">
                          <a:effectLst/>
                          <a:latin typeface="微软雅黑" pitchFamily="34" charset="-122"/>
                          <a:ea typeface="微软雅黑" pitchFamily="34" charset="-122"/>
                        </a:rPr>
                        <a:t>总装班长</a:t>
                      </a:r>
                      <a:r>
                        <a:rPr lang="en-US" altLang="zh-CN" sz="1400" u="none" strike="noStrike">
                          <a:effectLst/>
                          <a:latin typeface="微软雅黑" pitchFamily="34" charset="-122"/>
                          <a:ea typeface="微软雅黑" pitchFamily="34" charset="-122"/>
                        </a:rPr>
                        <a:t>&amp;</a:t>
                      </a:r>
                      <a:r>
                        <a:rPr lang="zh-CN" altLang="en-US" sz="1400" u="none" strike="noStrike">
                          <a:effectLst/>
                          <a:latin typeface="微软雅黑" pitchFamily="34" charset="-122"/>
                          <a:ea typeface="微软雅黑" pitchFamily="34" charset="-122"/>
                        </a:rPr>
                        <a:t>段长</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57322">
                <a:tc>
                  <a:txBody>
                    <a:bodyPr/>
                    <a:lstStyle/>
                    <a:p>
                      <a:pPr algn="ctr" fontAlgn="ctr"/>
                      <a:r>
                        <a:rPr lang="en-US" altLang="zh-CN" sz="1400" u="none" strike="noStrike" dirty="0">
                          <a:effectLst/>
                          <a:latin typeface="微软雅黑" pitchFamily="34" charset="-122"/>
                          <a:ea typeface="微软雅黑" pitchFamily="34" charset="-122"/>
                        </a:rPr>
                        <a:t>7</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zh-CN" altLang="en-US"/>
                    </a:p>
                  </a:txBody>
                  <a:tcPr/>
                </a:tc>
                <a:tc>
                  <a:txBody>
                    <a:bodyPr/>
                    <a:lstStyle/>
                    <a:p>
                      <a:pPr algn="ctr" fontAlgn="ctr"/>
                      <a:r>
                        <a:rPr lang="zh-CN" altLang="en-US" sz="1400" u="none" strike="noStrike" dirty="0">
                          <a:effectLst/>
                          <a:latin typeface="微软雅黑" pitchFamily="34" charset="-122"/>
                          <a:ea typeface="微软雅黑" pitchFamily="34" charset="-122"/>
                        </a:rPr>
                        <a:t>巡线员收卡</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a:effectLst/>
                          <a:latin typeface="微软雅黑" pitchFamily="34" charset="-122"/>
                          <a:ea typeface="微软雅黑" pitchFamily="34" charset="-122"/>
                        </a:rPr>
                        <a:t>14:25</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a:effectLst/>
                          <a:latin typeface="微软雅黑" pitchFamily="34" charset="-122"/>
                          <a:ea typeface="微软雅黑" pitchFamily="34" charset="-122"/>
                        </a:rPr>
                        <a:t>14:40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zh-CN" altLang="en-US" sz="1400" b="0" i="0" u="none" strike="noStrike" dirty="0" smtClean="0">
                          <a:solidFill>
                            <a:srgbClr val="000000"/>
                          </a:solidFill>
                          <a:effectLst/>
                          <a:latin typeface="微软雅黑" pitchFamily="34" charset="-122"/>
                          <a:ea typeface="微软雅黑" pitchFamily="34" charset="-122"/>
                        </a:rPr>
                        <a:t>温亮</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57322">
                <a:tc>
                  <a:txBody>
                    <a:bodyPr/>
                    <a:lstStyle/>
                    <a:p>
                      <a:pPr algn="ctr" fontAlgn="ctr"/>
                      <a:r>
                        <a:rPr lang="en-US" altLang="zh-CN" sz="1400" u="none" strike="noStrike">
                          <a:effectLst/>
                          <a:latin typeface="微软雅黑" pitchFamily="34" charset="-122"/>
                          <a:ea typeface="微软雅黑" pitchFamily="34" charset="-122"/>
                        </a:rPr>
                        <a:t>8</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zh-CN" altLang="en-US"/>
                    </a:p>
                  </a:txBody>
                  <a:tcPr/>
                </a:tc>
                <a:tc>
                  <a:txBody>
                    <a:bodyPr/>
                    <a:lstStyle/>
                    <a:p>
                      <a:pPr algn="ctr" fontAlgn="ctr"/>
                      <a:r>
                        <a:rPr lang="zh-CN" altLang="en-US" sz="1400" u="none" strike="noStrike" dirty="0">
                          <a:effectLst/>
                          <a:latin typeface="微软雅黑" pitchFamily="34" charset="-122"/>
                          <a:ea typeface="微软雅黑" pitchFamily="34" charset="-122"/>
                        </a:rPr>
                        <a:t>扫卡并制单</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dirty="0">
                          <a:effectLst/>
                          <a:latin typeface="微软雅黑" pitchFamily="34" charset="-122"/>
                          <a:ea typeface="微软雅黑" pitchFamily="34" charset="-122"/>
                        </a:rPr>
                        <a:t>14:45</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a:effectLst/>
                          <a:latin typeface="微软雅黑" pitchFamily="34" charset="-122"/>
                          <a:ea typeface="微软雅黑" pitchFamily="34" charset="-122"/>
                        </a:rPr>
                        <a:t>15:30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zh-CN" altLang="en-US" sz="1400" b="0" i="0" u="none" strike="noStrike" dirty="0" smtClean="0">
                          <a:solidFill>
                            <a:srgbClr val="000000"/>
                          </a:solidFill>
                          <a:effectLst/>
                          <a:latin typeface="微软雅黑" pitchFamily="34" charset="-122"/>
                          <a:ea typeface="微软雅黑" pitchFamily="34" charset="-122"/>
                        </a:rPr>
                        <a:t>杨春杰</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57322">
                <a:tc>
                  <a:txBody>
                    <a:bodyPr/>
                    <a:lstStyle/>
                    <a:p>
                      <a:pPr algn="ctr" fontAlgn="ctr"/>
                      <a:r>
                        <a:rPr lang="en-US" altLang="zh-CN" sz="1400" u="none" strike="noStrike">
                          <a:effectLst/>
                          <a:latin typeface="微软雅黑" pitchFamily="34" charset="-122"/>
                          <a:ea typeface="微软雅黑" pitchFamily="34" charset="-122"/>
                        </a:rPr>
                        <a:t>9</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zh-CN" altLang="en-US"/>
                    </a:p>
                  </a:txBody>
                  <a:tcPr/>
                </a:tc>
                <a:tc>
                  <a:txBody>
                    <a:bodyPr/>
                    <a:lstStyle/>
                    <a:p>
                      <a:pPr algn="ctr" fontAlgn="ctr"/>
                      <a:r>
                        <a:rPr lang="zh-CN" altLang="en-US" sz="1400" u="none" strike="noStrike" dirty="0">
                          <a:effectLst/>
                          <a:latin typeface="微软雅黑" pitchFamily="34" charset="-122"/>
                          <a:ea typeface="微软雅黑" pitchFamily="34" charset="-122"/>
                        </a:rPr>
                        <a:t>根据配送单备料</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dirty="0">
                          <a:effectLst/>
                          <a:latin typeface="微软雅黑" pitchFamily="34" charset="-122"/>
                          <a:ea typeface="微软雅黑" pitchFamily="34" charset="-122"/>
                        </a:rPr>
                        <a:t>15:35</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dirty="0">
                          <a:effectLst/>
                          <a:latin typeface="微软雅黑" pitchFamily="34" charset="-122"/>
                          <a:ea typeface="微软雅黑" pitchFamily="34" charset="-122"/>
                        </a:rPr>
                        <a:t>16:10</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zh-CN" altLang="en-US" sz="1400" u="none" strike="noStrike" dirty="0" smtClean="0">
                          <a:effectLst/>
                          <a:latin typeface="微软雅黑" pitchFamily="34" charset="-122"/>
                          <a:ea typeface="微软雅黑" pitchFamily="34" charset="-122"/>
                        </a:rPr>
                        <a:t>温亮</a:t>
                      </a:r>
                      <a:r>
                        <a:rPr lang="en-US" altLang="zh-CN" sz="1400" u="none" strike="noStrike" dirty="0" smtClean="0">
                          <a:effectLst/>
                          <a:latin typeface="微软雅黑" pitchFamily="34" charset="-122"/>
                          <a:ea typeface="微软雅黑" pitchFamily="34" charset="-122"/>
                        </a:rPr>
                        <a:t>&amp;</a:t>
                      </a:r>
                      <a:r>
                        <a:rPr lang="zh-CN" altLang="en-US" sz="1400" u="none" strike="noStrike" dirty="0" smtClean="0">
                          <a:effectLst/>
                          <a:latin typeface="微软雅黑" pitchFamily="34" charset="-122"/>
                          <a:ea typeface="微软雅黑" pitchFamily="34" charset="-122"/>
                        </a:rPr>
                        <a:t>杨春杰</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57322">
                <a:tc>
                  <a:txBody>
                    <a:bodyPr/>
                    <a:lstStyle/>
                    <a:p>
                      <a:pPr algn="ctr" fontAlgn="ctr"/>
                      <a:r>
                        <a:rPr lang="en-US" altLang="zh-CN" sz="1400" u="none" strike="noStrike">
                          <a:effectLst/>
                          <a:latin typeface="微软雅黑" pitchFamily="34" charset="-122"/>
                          <a:ea typeface="微软雅黑" pitchFamily="34" charset="-122"/>
                        </a:rPr>
                        <a:t>10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zh-CN" altLang="en-US"/>
                    </a:p>
                  </a:txBody>
                  <a:tcPr/>
                </a:tc>
                <a:tc>
                  <a:txBody>
                    <a:bodyPr/>
                    <a:lstStyle/>
                    <a:p>
                      <a:pPr algn="ctr" fontAlgn="ctr"/>
                      <a:r>
                        <a:rPr lang="zh-CN" altLang="en-US" sz="1400" u="none" strike="noStrike">
                          <a:effectLst/>
                          <a:latin typeface="微软雅黑" pitchFamily="34" charset="-122"/>
                          <a:ea typeface="微软雅黑" pitchFamily="34" charset="-122"/>
                        </a:rPr>
                        <a:t>投卡并交接</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dirty="0">
                          <a:effectLst/>
                          <a:latin typeface="微软雅黑" pitchFamily="34" charset="-122"/>
                          <a:ea typeface="微软雅黑" pitchFamily="34" charset="-122"/>
                        </a:rPr>
                        <a:t>16:10</a:t>
                      </a:r>
                      <a:endParaRPr lang="en-US" altLang="zh-CN"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zh-CN" sz="1400" u="none" strike="noStrike">
                          <a:effectLst/>
                          <a:latin typeface="微软雅黑" pitchFamily="34" charset="-122"/>
                          <a:ea typeface="微软雅黑" pitchFamily="34" charset="-122"/>
                        </a:rPr>
                        <a:t>17:30</a:t>
                      </a:r>
                      <a:endParaRPr lang="en-US" altLang="zh-CN" sz="1400" b="0" i="0" u="none" strike="noStrike">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zh-CN" altLang="en-US" sz="1400" b="0" i="0" u="none" strike="noStrike" dirty="0" smtClean="0">
                          <a:solidFill>
                            <a:srgbClr val="000000"/>
                          </a:solidFill>
                          <a:effectLst/>
                          <a:latin typeface="微软雅黑" pitchFamily="34" charset="-122"/>
                          <a:ea typeface="微软雅黑" pitchFamily="34" charset="-122"/>
                        </a:rPr>
                        <a:t>温亮</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57322">
                <a:tc>
                  <a:txBody>
                    <a:bodyPr/>
                    <a:lstStyle/>
                    <a:p>
                      <a:pPr algn="l" fontAlgn="b"/>
                      <a:r>
                        <a:rPr lang="zh-CN" altLang="en-US" sz="1400" u="none" strike="noStrike" dirty="0">
                          <a:effectLst/>
                          <a:latin typeface="微软雅黑" pitchFamily="34" charset="-122"/>
                          <a:ea typeface="微软雅黑" pitchFamily="34" charset="-122"/>
                        </a:rPr>
                        <a:t>合计时间</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zh-CN" altLang="en-US"/>
                    </a:p>
                  </a:txBody>
                  <a:tcPr/>
                </a:tc>
                <a:tc>
                  <a:txBody>
                    <a:bodyPr/>
                    <a:lstStyle/>
                    <a:p>
                      <a:pPr algn="l" fontAlgn="b"/>
                      <a:r>
                        <a:rPr lang="zh-CN" altLang="en-US" sz="1400" u="none" strike="noStrike">
                          <a:effectLst/>
                          <a:latin typeface="微软雅黑" pitchFamily="34" charset="-122"/>
                          <a:ea typeface="微软雅黑" pitchFamily="34" charset="-122"/>
                        </a:rPr>
                        <a:t>　</a:t>
                      </a:r>
                      <a:endParaRPr lang="zh-CN" altLang="en-US" sz="1400" b="0" i="0" u="none" strike="noStrike">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gridSpan="2">
                  <a:txBody>
                    <a:bodyPr/>
                    <a:lstStyle/>
                    <a:p>
                      <a:pPr algn="ctr" fontAlgn="b"/>
                      <a:r>
                        <a:rPr lang="en-US" altLang="zh-CN" sz="1400" b="0" i="0" u="none" strike="noStrike" dirty="0" smtClean="0">
                          <a:solidFill>
                            <a:srgbClr val="000000"/>
                          </a:solidFill>
                          <a:effectLst/>
                          <a:latin typeface="微软雅黑" pitchFamily="34" charset="-122"/>
                          <a:ea typeface="微软雅黑" pitchFamily="34" charset="-122"/>
                        </a:rPr>
                        <a:t>3.5h</a:t>
                      </a:r>
                      <a:endParaRPr lang="en-US" sz="1400" b="0" i="0" u="none" strike="noStrike" dirty="0">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CN" altLang="en-US"/>
                    </a:p>
                  </a:txBody>
                  <a:tcPr/>
                </a:tc>
                <a:tc>
                  <a:txBody>
                    <a:bodyPr/>
                    <a:lstStyle/>
                    <a:p>
                      <a:pPr algn="l" fontAlgn="b"/>
                      <a:r>
                        <a:rPr lang="zh-CN" altLang="en-US" sz="1400" u="none" strike="noStrike" dirty="0">
                          <a:effectLst/>
                          <a:latin typeface="微软雅黑" pitchFamily="34" charset="-122"/>
                          <a:ea typeface="微软雅黑" pitchFamily="34" charset="-122"/>
                        </a:rPr>
                        <a:t>　</a:t>
                      </a:r>
                      <a:endParaRPr lang="zh-CN" altLang="en-US" sz="1400" b="0" i="0" u="none" strike="noStrike" dirty="0">
                        <a:solidFill>
                          <a:srgbClr val="000000"/>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57322">
                <a:tc gridSpan="6">
                  <a:txBody>
                    <a:bodyPr/>
                    <a:lstStyle/>
                    <a:p>
                      <a:pPr algn="l" fontAlgn="b"/>
                      <a:r>
                        <a:rPr lang="zh-CN" altLang="en-US" sz="1400" u="none" strike="noStrike" dirty="0">
                          <a:effectLst/>
                          <a:latin typeface="微软雅黑" pitchFamily="34" charset="-122"/>
                          <a:ea typeface="微软雅黑" pitchFamily="34" charset="-122"/>
                        </a:rPr>
                        <a:t>备注：如有总装加班的情形</a:t>
                      </a:r>
                      <a:r>
                        <a:rPr lang="zh-CN" altLang="en-US" sz="1400" u="none" strike="noStrike" dirty="0" smtClean="0">
                          <a:effectLst/>
                          <a:latin typeface="微软雅黑" pitchFamily="34" charset="-122"/>
                          <a:ea typeface="微软雅黑" pitchFamily="34" charset="-122"/>
                        </a:rPr>
                        <a:t>，配送员</a:t>
                      </a:r>
                      <a:r>
                        <a:rPr lang="zh-CN" altLang="en-US" sz="1400" b="0" i="0" u="none" strike="noStrike" dirty="0" smtClean="0">
                          <a:solidFill>
                            <a:schemeClr val="tx1"/>
                          </a:solidFill>
                          <a:effectLst/>
                          <a:latin typeface="微软雅黑" pitchFamily="34" charset="-122"/>
                          <a:ea typeface="微软雅黑" pitchFamily="34" charset="-122"/>
                        </a:rPr>
                        <a:t>应该提前通知库管员准备物料和看板卡</a:t>
                      </a:r>
                      <a:endParaRPr lang="zh-CN" altLang="en-US" sz="1400" b="0" i="0" u="none" strike="noStrike" dirty="0">
                        <a:solidFill>
                          <a:schemeClr val="tx1"/>
                        </a:solidFill>
                        <a:effectLst/>
                        <a:latin typeface="微软雅黑" pitchFamily="34" charset="-122"/>
                        <a:ea typeface="微软雅黑" pitchFamily="34" charset="-122"/>
                      </a:endParaRPr>
                    </a:p>
                  </a:txBody>
                  <a:tcPr marL="12699" marR="12699"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3" name="Rectangle 9"/>
          <p:cNvSpPr>
            <a:spLocks noChangeArrowheads="1"/>
          </p:cNvSpPr>
          <p:nvPr/>
        </p:nvSpPr>
        <p:spPr bwMode="auto">
          <a:xfrm>
            <a:off x="448078" y="5281994"/>
            <a:ext cx="9408583"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p>
            <a:pPr marL="285750" indent="-285750">
              <a:lnSpc>
                <a:spcPct val="125000"/>
              </a:lnSpc>
              <a:spcBef>
                <a:spcPct val="20000"/>
              </a:spcBef>
              <a:buFont typeface="Wingdings" pitchFamily="2" charset="2"/>
              <a:buChar char="u"/>
              <a:defRPr/>
            </a:pPr>
            <a:r>
              <a:rPr lang="zh-CN" altLang="en-US" sz="1400" dirty="0" smtClean="0">
                <a:latin typeface="微软雅黑" pitchFamily="34" charset="-122"/>
                <a:ea typeface="微软雅黑" pitchFamily="34" charset="-122"/>
              </a:rPr>
              <a:t>从</a:t>
            </a:r>
            <a:r>
              <a:rPr lang="zh-CN" altLang="en-US" sz="1400" dirty="0">
                <a:latin typeface="微软雅黑" pitchFamily="34" charset="-122"/>
                <a:ea typeface="微软雅黑" pitchFamily="34" charset="-122"/>
              </a:rPr>
              <a:t>上述表格中得出如下结论：</a:t>
            </a:r>
            <a:endParaRPr lang="en-US" altLang="zh-CN" sz="1400" dirty="0">
              <a:latin typeface="微软雅黑" pitchFamily="34" charset="-122"/>
              <a:ea typeface="微软雅黑" pitchFamily="34" charset="-122"/>
            </a:endParaRPr>
          </a:p>
          <a:p>
            <a:pPr>
              <a:lnSpc>
                <a:spcPct val="125000"/>
              </a:lnSpc>
              <a:spcBef>
                <a:spcPct val="20000"/>
              </a:spcBef>
              <a:defRPr/>
            </a:pPr>
            <a:r>
              <a:rPr lang="zh-CN" altLang="en-US" sz="1400" b="1" dirty="0">
                <a:solidFill>
                  <a:srgbClr val="0000FF"/>
                </a:solidFill>
                <a:latin typeface="微软雅黑" pitchFamily="34" charset="-122"/>
                <a:ea typeface="微软雅黑" pitchFamily="34" charset="-122"/>
              </a:rPr>
              <a:t>（</a:t>
            </a:r>
            <a:r>
              <a:rPr lang="en-US" altLang="zh-CN" sz="1400" b="1" dirty="0">
                <a:solidFill>
                  <a:srgbClr val="0000FF"/>
                </a:solidFill>
                <a:latin typeface="微软雅黑" pitchFamily="34" charset="-122"/>
                <a:ea typeface="微软雅黑" pitchFamily="34" charset="-122"/>
              </a:rPr>
              <a:t>1</a:t>
            </a:r>
            <a:r>
              <a:rPr lang="zh-CN" altLang="en-US" sz="1400" b="1" dirty="0">
                <a:solidFill>
                  <a:srgbClr val="0000FF"/>
                </a:solidFill>
                <a:latin typeface="微软雅黑" pitchFamily="34" charset="-122"/>
                <a:ea typeface="微软雅黑" pitchFamily="34" charset="-122"/>
              </a:rPr>
              <a:t>）看板物料一天配送两次，一个循环周期为</a:t>
            </a:r>
            <a:r>
              <a:rPr lang="en-US" altLang="zh-CN" sz="1400" b="1" dirty="0">
                <a:solidFill>
                  <a:srgbClr val="0000FF"/>
                </a:solidFill>
                <a:latin typeface="微软雅黑" pitchFamily="34" charset="-122"/>
                <a:ea typeface="微软雅黑" pitchFamily="34" charset="-122"/>
              </a:rPr>
              <a:t>3.5h</a:t>
            </a:r>
          </a:p>
          <a:p>
            <a:pPr>
              <a:lnSpc>
                <a:spcPct val="125000"/>
              </a:lnSpc>
              <a:spcBef>
                <a:spcPct val="20000"/>
              </a:spcBef>
              <a:defRPr/>
            </a:pP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2</a:t>
            </a:r>
            <a:r>
              <a:rPr lang="zh-CN" altLang="en-US" sz="1400" dirty="0">
                <a:latin typeface="微软雅黑" pitchFamily="34" charset="-122"/>
                <a:ea typeface="微软雅黑" pitchFamily="34" charset="-122"/>
              </a:rPr>
              <a:t>）线边的物料必须满足</a:t>
            </a:r>
            <a:r>
              <a:rPr lang="en-US" altLang="zh-CN" sz="1400" dirty="0">
                <a:latin typeface="微软雅黑" pitchFamily="34" charset="-122"/>
                <a:ea typeface="微软雅黑" pitchFamily="34" charset="-122"/>
              </a:rPr>
              <a:t>3.5h</a:t>
            </a:r>
            <a:r>
              <a:rPr lang="zh-CN" altLang="en-US" sz="1400" dirty="0">
                <a:latin typeface="微软雅黑" pitchFamily="34" charset="-122"/>
                <a:ea typeface="微软雅黑" pitchFamily="34" charset="-122"/>
              </a:rPr>
              <a:t>的存量</a:t>
            </a:r>
            <a:endParaRPr lang="en-US" altLang="zh-CN" sz="1400" dirty="0">
              <a:latin typeface="微软雅黑" pitchFamily="34" charset="-122"/>
              <a:ea typeface="微软雅黑" pitchFamily="34" charset="-122"/>
            </a:endParaRPr>
          </a:p>
          <a:p>
            <a:pPr>
              <a:lnSpc>
                <a:spcPct val="125000"/>
              </a:lnSpc>
              <a:spcBef>
                <a:spcPct val="20000"/>
              </a:spcBef>
              <a:defRPr/>
            </a:pP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）看板卡的张数必须满足</a:t>
            </a:r>
            <a:r>
              <a:rPr lang="en-US" altLang="zh-CN" sz="1400" dirty="0">
                <a:latin typeface="微软雅黑" pitchFamily="34" charset="-122"/>
                <a:ea typeface="微软雅黑" pitchFamily="34" charset="-122"/>
              </a:rPr>
              <a:t>3.5h</a:t>
            </a:r>
            <a:r>
              <a:rPr lang="zh-CN" altLang="en-US" sz="1400" dirty="0">
                <a:latin typeface="微软雅黑" pitchFamily="34" charset="-122"/>
                <a:ea typeface="微软雅黑" pitchFamily="34" charset="-122"/>
              </a:rPr>
              <a:t>的量</a:t>
            </a:r>
            <a:endParaRPr lang="en-US" altLang="zh-CN" sz="1400" dirty="0">
              <a:latin typeface="微软雅黑" pitchFamily="34" charset="-122"/>
              <a:ea typeface="微软雅黑" pitchFamily="34" charset="-122"/>
            </a:endParaRPr>
          </a:p>
        </p:txBody>
      </p:sp>
      <p:cxnSp>
        <p:nvCxnSpPr>
          <p:cNvPr id="6" name="直接连接符 5"/>
          <p:cNvCxnSpPr>
            <a:cxnSpLocks noChangeShapeType="1"/>
          </p:cNvCxnSpPr>
          <p:nvPr/>
        </p:nvCxnSpPr>
        <p:spPr bwMode="auto">
          <a:xfrm>
            <a:off x="3392823" y="1326837"/>
            <a:ext cx="8280400" cy="0"/>
          </a:xfrm>
          <a:prstGeom prst="line">
            <a:avLst/>
          </a:prstGeom>
          <a:noFill/>
          <a:ln w="25400" algn="ctr">
            <a:solidFill>
              <a:srgbClr val="336699"/>
            </a:solidFill>
            <a:round/>
            <a:headEnd/>
            <a:tailEnd/>
          </a:ln>
        </p:spPr>
      </p:cxnSp>
      <p:sp>
        <p:nvSpPr>
          <p:cNvPr id="9" name="Rectangle 472"/>
          <p:cNvSpPr>
            <a:spLocks noChangeArrowheads="1"/>
          </p:cNvSpPr>
          <p:nvPr/>
        </p:nvSpPr>
        <p:spPr bwMode="auto">
          <a:xfrm>
            <a:off x="263779" y="984762"/>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0" name="TextBox 9"/>
          <p:cNvSpPr txBox="1"/>
          <p:nvPr/>
        </p:nvSpPr>
        <p:spPr>
          <a:xfrm>
            <a:off x="273590" y="1003351"/>
            <a:ext cx="2291382"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5</a:t>
            </a:r>
            <a:r>
              <a:rPr lang="en-US" altLang="zh-CN" sz="1400" b="1" dirty="0" smtClean="0">
                <a:solidFill>
                  <a:schemeClr val="bg1"/>
                </a:solidFill>
                <a:latin typeface="微软雅黑" panose="020B0503020204020204" pitchFamily="34" charset="-122"/>
                <a:ea typeface="微软雅黑" panose="020B0503020204020204" pitchFamily="34" charset="-122"/>
              </a:rPr>
              <a:t>.</a:t>
            </a:r>
            <a:r>
              <a:rPr lang="zh-CN" altLang="en-US" sz="1400" b="1" dirty="0" smtClean="0">
                <a:solidFill>
                  <a:schemeClr val="bg1"/>
                </a:solidFill>
                <a:latin typeface="微软雅黑" panose="020B0503020204020204" pitchFamily="34" charset="-122"/>
                <a:ea typeface="微软雅黑" panose="020B0503020204020204" pitchFamily="34" charset="-122"/>
              </a:rPr>
              <a:t>看</a:t>
            </a:r>
            <a:r>
              <a:rPr lang="zh-CN" altLang="en-US" sz="1400" b="1" dirty="0" smtClean="0">
                <a:solidFill>
                  <a:schemeClr val="bg1"/>
                </a:solidFill>
                <a:latin typeface="微软雅黑" panose="020B0503020204020204" pitchFamily="34" charset="-122"/>
                <a:ea typeface="微软雅黑" panose="020B0503020204020204" pitchFamily="34" charset="-122"/>
              </a:rPr>
              <a:t>板拉动时间节点安排</a:t>
            </a:r>
          </a:p>
        </p:txBody>
      </p:sp>
      <p:sp>
        <p:nvSpPr>
          <p:cNvPr id="11" name="矩形 10"/>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2"/>
          <p:cNvGrpSpPr>
            <a:grpSpLocks/>
          </p:cNvGrpSpPr>
          <p:nvPr/>
        </p:nvGrpSpPr>
        <p:grpSpPr bwMode="auto">
          <a:xfrm>
            <a:off x="9980233" y="4374955"/>
            <a:ext cx="1459136" cy="1430579"/>
            <a:chOff x="7380312" y="4625973"/>
            <a:chExt cx="1094746" cy="1379604"/>
          </a:xfrm>
        </p:grpSpPr>
        <p:cxnSp>
          <p:nvCxnSpPr>
            <p:cNvPr id="67" name="直接箭头连接符 66"/>
            <p:cNvCxnSpPr/>
            <p:nvPr/>
          </p:nvCxnSpPr>
          <p:spPr>
            <a:xfrm flipV="1">
              <a:off x="7396193" y="4738647"/>
              <a:ext cx="576469" cy="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434" name="矩形 68"/>
            <p:cNvSpPr>
              <a:spLocks noChangeArrowheads="1"/>
            </p:cNvSpPr>
            <p:nvPr/>
          </p:nvSpPr>
          <p:spPr bwMode="auto">
            <a:xfrm>
              <a:off x="8038128" y="4625973"/>
              <a:ext cx="428397" cy="262103"/>
            </a:xfrm>
            <a:prstGeom prst="rect">
              <a:avLst/>
            </a:prstGeom>
            <a:noFill/>
            <a:ln w="9525">
              <a:noFill/>
              <a:miter lim="800000"/>
              <a:headEnd/>
              <a:tailEnd/>
            </a:ln>
          </p:spPr>
          <p:txBody>
            <a:bodyPr wrap="none">
              <a:spAutoFit/>
            </a:bodyPr>
            <a:lstStyle/>
            <a:p>
              <a:r>
                <a:rPr lang="zh-CN" altLang="en-US" sz="1200" dirty="0" smtClean="0"/>
                <a:t>线路</a:t>
              </a:r>
              <a:r>
                <a:rPr lang="en-US" altLang="zh-CN" sz="1200" dirty="0" smtClean="0"/>
                <a:t>1</a:t>
              </a:r>
              <a:endParaRPr lang="zh-CN" altLang="en-US" sz="1200" dirty="0"/>
            </a:p>
          </p:txBody>
        </p:sp>
        <p:cxnSp>
          <p:nvCxnSpPr>
            <p:cNvPr id="120" name="直接箭头连接符 119"/>
            <p:cNvCxnSpPr/>
            <p:nvPr/>
          </p:nvCxnSpPr>
          <p:spPr>
            <a:xfrm flipV="1">
              <a:off x="7396193" y="5027473"/>
              <a:ext cx="576469"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436" name="矩形 120"/>
            <p:cNvSpPr>
              <a:spLocks noChangeArrowheads="1"/>
            </p:cNvSpPr>
            <p:nvPr/>
          </p:nvSpPr>
          <p:spPr bwMode="auto">
            <a:xfrm>
              <a:off x="8046066" y="4894261"/>
              <a:ext cx="428397" cy="262103"/>
            </a:xfrm>
            <a:prstGeom prst="rect">
              <a:avLst/>
            </a:prstGeom>
            <a:noFill/>
            <a:ln w="9525">
              <a:noFill/>
              <a:miter lim="800000"/>
              <a:headEnd/>
              <a:tailEnd/>
            </a:ln>
          </p:spPr>
          <p:txBody>
            <a:bodyPr wrap="none">
              <a:spAutoFit/>
            </a:bodyPr>
            <a:lstStyle/>
            <a:p>
              <a:r>
                <a:rPr lang="zh-CN" altLang="en-US" sz="1200" dirty="0" smtClean="0"/>
                <a:t>线路</a:t>
              </a:r>
              <a:r>
                <a:rPr lang="en-US" altLang="zh-CN" sz="1200" dirty="0" smtClean="0"/>
                <a:t>2</a:t>
              </a:r>
              <a:endParaRPr lang="zh-CN" altLang="en-US" sz="1200" dirty="0"/>
            </a:p>
          </p:txBody>
        </p:sp>
        <p:cxnSp>
          <p:nvCxnSpPr>
            <p:cNvPr id="161" name="直接箭头连接符 160"/>
            <p:cNvCxnSpPr/>
            <p:nvPr/>
          </p:nvCxnSpPr>
          <p:spPr>
            <a:xfrm flipV="1">
              <a:off x="7396193" y="5314711"/>
              <a:ext cx="57646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438" name="矩形 161"/>
            <p:cNvSpPr>
              <a:spLocks noChangeArrowheads="1"/>
            </p:cNvSpPr>
            <p:nvPr/>
          </p:nvSpPr>
          <p:spPr bwMode="auto">
            <a:xfrm>
              <a:off x="8046066" y="5181598"/>
              <a:ext cx="428397" cy="262103"/>
            </a:xfrm>
            <a:prstGeom prst="rect">
              <a:avLst/>
            </a:prstGeom>
            <a:noFill/>
            <a:ln w="9525">
              <a:noFill/>
              <a:miter lim="800000"/>
              <a:headEnd/>
              <a:tailEnd/>
            </a:ln>
          </p:spPr>
          <p:txBody>
            <a:bodyPr wrap="none">
              <a:spAutoFit/>
            </a:bodyPr>
            <a:lstStyle/>
            <a:p>
              <a:r>
                <a:rPr lang="zh-CN" altLang="en-US" sz="1200" dirty="0" smtClean="0"/>
                <a:t>线路</a:t>
              </a:r>
              <a:r>
                <a:rPr lang="en-US" altLang="zh-CN" sz="1200" dirty="0" smtClean="0"/>
                <a:t>3</a:t>
              </a:r>
              <a:endParaRPr lang="zh-CN" altLang="en-US" sz="1200" dirty="0"/>
            </a:p>
          </p:txBody>
        </p:sp>
        <p:cxnSp>
          <p:nvCxnSpPr>
            <p:cNvPr id="90" name="直接箭头连接符 89"/>
            <p:cNvCxnSpPr/>
            <p:nvPr/>
          </p:nvCxnSpPr>
          <p:spPr>
            <a:xfrm flipV="1">
              <a:off x="7397780" y="5592428"/>
              <a:ext cx="576470"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440" name="矩形 161"/>
            <p:cNvSpPr>
              <a:spLocks noChangeArrowheads="1"/>
            </p:cNvSpPr>
            <p:nvPr/>
          </p:nvSpPr>
          <p:spPr bwMode="auto">
            <a:xfrm>
              <a:off x="8046661" y="5458989"/>
              <a:ext cx="428397" cy="262103"/>
            </a:xfrm>
            <a:prstGeom prst="rect">
              <a:avLst/>
            </a:prstGeom>
            <a:noFill/>
            <a:ln w="9525">
              <a:noFill/>
              <a:miter lim="800000"/>
              <a:headEnd/>
              <a:tailEnd/>
            </a:ln>
          </p:spPr>
          <p:txBody>
            <a:bodyPr wrap="none">
              <a:spAutoFit/>
            </a:bodyPr>
            <a:lstStyle/>
            <a:p>
              <a:r>
                <a:rPr lang="zh-CN" altLang="en-US" sz="1200" dirty="0" smtClean="0"/>
                <a:t>线路</a:t>
              </a:r>
              <a:r>
                <a:rPr lang="en-US" altLang="zh-CN" sz="1200" dirty="0" smtClean="0"/>
                <a:t>4</a:t>
              </a:r>
              <a:endParaRPr lang="zh-CN" altLang="en-US" sz="1200" dirty="0"/>
            </a:p>
          </p:txBody>
        </p:sp>
        <p:cxnSp>
          <p:nvCxnSpPr>
            <p:cNvPr id="152" name="直接箭头连接符 151"/>
            <p:cNvCxnSpPr/>
            <p:nvPr/>
          </p:nvCxnSpPr>
          <p:spPr>
            <a:xfrm flipV="1">
              <a:off x="7380312" y="5876492"/>
              <a:ext cx="576469"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442" name="矩形 161"/>
            <p:cNvSpPr>
              <a:spLocks noChangeArrowheads="1"/>
            </p:cNvSpPr>
            <p:nvPr/>
          </p:nvSpPr>
          <p:spPr bwMode="auto">
            <a:xfrm>
              <a:off x="8028384" y="5743474"/>
              <a:ext cx="428397" cy="262103"/>
            </a:xfrm>
            <a:prstGeom prst="rect">
              <a:avLst/>
            </a:prstGeom>
            <a:noFill/>
            <a:ln w="9525">
              <a:noFill/>
              <a:miter lim="800000"/>
              <a:headEnd/>
              <a:tailEnd/>
            </a:ln>
          </p:spPr>
          <p:txBody>
            <a:bodyPr wrap="none">
              <a:spAutoFit/>
            </a:bodyPr>
            <a:lstStyle/>
            <a:p>
              <a:r>
                <a:rPr lang="zh-CN" altLang="en-US" sz="1200" dirty="0" smtClean="0"/>
                <a:t>线路</a:t>
              </a:r>
              <a:r>
                <a:rPr lang="en-US" altLang="zh-CN" sz="1200" dirty="0" smtClean="0"/>
                <a:t>5</a:t>
              </a:r>
              <a:endParaRPr lang="zh-CN" altLang="en-US" sz="1200" dirty="0"/>
            </a:p>
          </p:txBody>
        </p:sp>
      </p:grpSp>
      <p:graphicFrame>
        <p:nvGraphicFramePr>
          <p:cNvPr id="236" name="表格 235"/>
          <p:cNvGraphicFramePr>
            <a:graphicFrameLocks noGrp="1"/>
          </p:cNvGraphicFramePr>
          <p:nvPr/>
        </p:nvGraphicFramePr>
        <p:xfrm>
          <a:off x="1675532" y="4482343"/>
          <a:ext cx="7543774" cy="1635163"/>
        </p:xfrm>
        <a:graphic>
          <a:graphicData uri="http://schemas.openxmlformats.org/drawingml/2006/table">
            <a:tbl>
              <a:tblPr>
                <a:tableStyleId>{5C22544A-7EE6-4342-B048-85BDC9FD1C3A}</a:tableStyleId>
              </a:tblPr>
              <a:tblGrid>
                <a:gridCol w="741932"/>
                <a:gridCol w="4448722"/>
                <a:gridCol w="2267058"/>
                <a:gridCol w="86062"/>
              </a:tblGrid>
              <a:tr h="166571">
                <a:tc>
                  <a:txBody>
                    <a:bodyPr/>
                    <a:lstStyle/>
                    <a:p>
                      <a:pPr algn="ctr" fontAlgn="ctr"/>
                      <a:r>
                        <a:rPr lang="zh-CN" altLang="en-US" sz="1000" b="1" u="none" strike="noStrike" dirty="0">
                          <a:solidFill>
                            <a:schemeClr val="bg1"/>
                          </a:solidFill>
                          <a:effectLst/>
                          <a:latin typeface="微软雅黑" pitchFamily="34" charset="-122"/>
                          <a:ea typeface="微软雅黑" pitchFamily="34" charset="-122"/>
                        </a:rPr>
                        <a:t>线路</a:t>
                      </a:r>
                      <a:endParaRPr lang="zh-CN" altLang="en-US" sz="1000" b="1" i="0" u="none" strike="noStrike" dirty="0">
                        <a:solidFill>
                          <a:schemeClr val="bg1"/>
                        </a:solidFill>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179C7D"/>
                    </a:solidFill>
                  </a:tcPr>
                </a:tc>
                <a:tc>
                  <a:txBody>
                    <a:bodyPr/>
                    <a:lstStyle/>
                    <a:p>
                      <a:pPr algn="ctr" fontAlgn="ctr"/>
                      <a:r>
                        <a:rPr lang="zh-CN" altLang="en-US" sz="1000" b="1" u="none" strike="noStrike" dirty="0">
                          <a:solidFill>
                            <a:schemeClr val="bg1"/>
                          </a:solidFill>
                          <a:effectLst/>
                          <a:latin typeface="微软雅黑" pitchFamily="34" charset="-122"/>
                          <a:ea typeface="微软雅黑" pitchFamily="34" charset="-122"/>
                        </a:rPr>
                        <a:t>工位范围</a:t>
                      </a:r>
                      <a:endParaRPr lang="zh-CN" altLang="en-US" sz="1000" b="1" i="0" u="none" strike="noStrike" dirty="0">
                        <a:solidFill>
                          <a:schemeClr val="bg1"/>
                        </a:solidFill>
                        <a:effectLst/>
                        <a:latin typeface="微软雅黑" pitchFamily="34" charset="-122"/>
                        <a:ea typeface="微软雅黑" pitchFamily="34" charset="-122"/>
                      </a:endParaRPr>
                    </a:p>
                  </a:txBody>
                  <a:tcPr marL="12700" marR="12700" marT="9525" marB="0" anchor="ctr">
                    <a:lnT w="12700" cap="flat" cmpd="sng" algn="ctr">
                      <a:noFill/>
                      <a:prstDash val="solid"/>
                      <a:round/>
                      <a:headEnd type="none" w="med" len="med"/>
                      <a:tailEnd type="none" w="med" len="med"/>
                    </a:lnT>
                    <a:solidFill>
                      <a:srgbClr val="179C7D"/>
                    </a:solidFill>
                  </a:tcPr>
                </a:tc>
                <a:tc>
                  <a:txBody>
                    <a:bodyPr/>
                    <a:lstStyle/>
                    <a:p>
                      <a:pPr algn="ctr" fontAlgn="ctr"/>
                      <a:r>
                        <a:rPr lang="zh-CN" altLang="en-US" sz="1000" b="1" u="none" strike="noStrike" dirty="0">
                          <a:solidFill>
                            <a:schemeClr val="bg1"/>
                          </a:solidFill>
                          <a:effectLst/>
                          <a:latin typeface="微软雅黑" pitchFamily="34" charset="-122"/>
                          <a:ea typeface="微软雅黑" pitchFamily="34" charset="-122"/>
                        </a:rPr>
                        <a:t>字母</a:t>
                      </a:r>
                      <a:endParaRPr lang="zh-CN" altLang="en-US" sz="1000" b="1" i="0" u="none" strike="noStrike" dirty="0">
                        <a:solidFill>
                          <a:schemeClr val="bg1"/>
                        </a:solidFill>
                        <a:effectLst/>
                        <a:latin typeface="微软雅黑" pitchFamily="34" charset="-122"/>
                        <a:ea typeface="微软雅黑" pitchFamily="34" charset="-122"/>
                      </a:endParaRPr>
                    </a:p>
                  </a:txBody>
                  <a:tcPr marL="12700" marR="12700" marT="9525" marB="0" anchor="ctr">
                    <a:lnT w="12700" cap="flat" cmpd="sng" algn="ctr">
                      <a:noFill/>
                      <a:prstDash val="solid"/>
                      <a:round/>
                      <a:headEnd type="none" w="med" len="med"/>
                      <a:tailEnd type="none" w="med" len="med"/>
                    </a:lnT>
                    <a:solidFill>
                      <a:srgbClr val="179C7D"/>
                    </a:solidFill>
                  </a:tcPr>
                </a:tc>
                <a:tc>
                  <a:txBody>
                    <a:bodyPr/>
                    <a:lstStyle/>
                    <a:p>
                      <a:pPr algn="ctr" fontAlgn="ctr"/>
                      <a:endParaRPr lang="zh-CN" altLang="en-US" sz="1000" b="1" i="0" u="none" strike="noStrike" dirty="0">
                        <a:solidFill>
                          <a:schemeClr val="bg1"/>
                        </a:solidFill>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179C7D"/>
                    </a:solidFill>
                  </a:tcPr>
                </a:tc>
              </a:tr>
              <a:tr h="297702">
                <a:tc>
                  <a:txBody>
                    <a:bodyPr/>
                    <a:lstStyle/>
                    <a:p>
                      <a:pPr algn="ctr" fontAlgn="ctr"/>
                      <a:r>
                        <a:rPr lang="zh-CN" altLang="en-US" sz="1000" u="none" strike="noStrike" dirty="0" smtClean="0">
                          <a:effectLst/>
                          <a:latin typeface="微软雅黑" pitchFamily="34" charset="-122"/>
                          <a:ea typeface="微软雅黑" pitchFamily="34" charset="-122"/>
                        </a:rPr>
                        <a:t>线路</a:t>
                      </a:r>
                      <a:r>
                        <a:rPr lang="en-US" altLang="zh-CN" sz="1000" u="none" strike="noStrike" dirty="0" smtClean="0">
                          <a:effectLst/>
                          <a:latin typeface="微软雅黑" pitchFamily="34" charset="-122"/>
                          <a:ea typeface="微软雅黑" pitchFamily="34" charset="-122"/>
                        </a:rPr>
                        <a:t>1</a:t>
                      </a:r>
                      <a:endParaRPr lang="en-US" altLang="zh-CN" sz="1000" b="0" i="0" u="none" strike="noStrike" dirty="0">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tcPr>
                </a:tc>
                <a:tc>
                  <a:txBody>
                    <a:bodyPr/>
                    <a:lstStyle/>
                    <a:p>
                      <a:pPr algn="l" fontAlgn="ctr"/>
                      <a:r>
                        <a:rPr lang="zh-CN" altLang="en-US" sz="1000" u="none" strike="noStrike" dirty="0" smtClean="0">
                          <a:effectLst/>
                          <a:latin typeface="微软雅黑" pitchFamily="34" charset="-122"/>
                          <a:ea typeface="微软雅黑" pitchFamily="34" charset="-122"/>
                        </a:rPr>
                        <a:t>                                          后桥分装、发动机分装、   底盘一区域 </a:t>
                      </a:r>
                      <a:endParaRPr lang="en-US" altLang="zh-CN" sz="1000" b="0" i="0" u="none" strike="noStrike" dirty="0">
                        <a:effectLst/>
                        <a:latin typeface="微软雅黑" pitchFamily="34" charset="-122"/>
                        <a:ea typeface="微软雅黑" pitchFamily="34" charset="-122"/>
                      </a:endParaRPr>
                    </a:p>
                  </a:txBody>
                  <a:tcPr marL="12700" marR="12700" marT="9525" marB="0" anchor="ctr"/>
                </a:tc>
                <a:tc>
                  <a:txBody>
                    <a:bodyPr/>
                    <a:lstStyle/>
                    <a:p>
                      <a:pPr algn="ctr" fontAlgn="ctr"/>
                      <a:r>
                        <a:rPr lang="en-US" sz="1000" u="none" strike="noStrike" dirty="0">
                          <a:effectLst/>
                          <a:latin typeface="微软雅黑" pitchFamily="34" charset="-122"/>
                          <a:ea typeface="微软雅黑" pitchFamily="34" charset="-122"/>
                        </a:rPr>
                        <a:t>A</a:t>
                      </a:r>
                      <a:endParaRPr lang="en-US" sz="1000" b="0" i="0" u="none" strike="noStrike" dirty="0">
                        <a:effectLst/>
                        <a:latin typeface="微软雅黑" pitchFamily="34" charset="-122"/>
                        <a:ea typeface="微软雅黑" pitchFamily="34" charset="-122"/>
                      </a:endParaRPr>
                    </a:p>
                  </a:txBody>
                  <a:tcPr marL="12700" marR="12700" marT="9525" marB="0" anchor="ctr"/>
                </a:tc>
                <a:tc>
                  <a:txBody>
                    <a:bodyPr/>
                    <a:lstStyle/>
                    <a:p>
                      <a:pPr algn="ctr" fontAlgn="ctr"/>
                      <a:endParaRPr lang="zh-CN" altLang="en-US" sz="1000" b="0" i="0" u="none" strike="noStrike" dirty="0">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tcPr>
                </a:tc>
              </a:tr>
              <a:tr h="195367">
                <a:tc>
                  <a:txBody>
                    <a:bodyPr/>
                    <a:lstStyle/>
                    <a:p>
                      <a:pPr algn="ctr" fontAlgn="ctr"/>
                      <a:r>
                        <a:rPr lang="zh-CN" altLang="en-US" sz="1000" u="none" strike="noStrike" dirty="0" smtClean="0">
                          <a:effectLst/>
                          <a:latin typeface="微软雅黑" pitchFamily="34" charset="-122"/>
                          <a:ea typeface="微软雅黑" pitchFamily="34" charset="-122"/>
                        </a:rPr>
                        <a:t>线路</a:t>
                      </a:r>
                      <a:r>
                        <a:rPr lang="en-US" altLang="zh-CN" sz="1000" u="none" strike="noStrike" dirty="0" smtClean="0">
                          <a:effectLst/>
                          <a:latin typeface="微软雅黑" pitchFamily="34" charset="-122"/>
                          <a:ea typeface="微软雅黑" pitchFamily="34" charset="-122"/>
                        </a:rPr>
                        <a:t>2</a:t>
                      </a:r>
                      <a:endParaRPr lang="en-US" altLang="zh-CN" sz="1000" b="0" i="0" u="none" strike="noStrike" dirty="0">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solidFill>
                      <a:schemeClr val="accent1"/>
                    </a:solidFill>
                  </a:tcPr>
                </a:tc>
                <a:tc>
                  <a:txBody>
                    <a:bodyPr/>
                    <a:lstStyle/>
                    <a:p>
                      <a:pPr algn="ctr" fontAlgn="ctr"/>
                      <a:r>
                        <a:rPr lang="zh-CN" altLang="en-US" sz="1000" b="0" i="0" u="none" strike="noStrike" dirty="0" smtClean="0">
                          <a:effectLst/>
                          <a:latin typeface="微软雅黑" pitchFamily="34" charset="-122"/>
                          <a:ea typeface="微软雅黑" pitchFamily="34" charset="-122"/>
                        </a:rPr>
                        <a:t>底盘二区域</a:t>
                      </a:r>
                      <a:endParaRPr lang="en-US" altLang="zh-CN" sz="1000" b="0" i="0" u="none" strike="noStrike" dirty="0">
                        <a:effectLst/>
                        <a:latin typeface="微软雅黑" pitchFamily="34" charset="-122"/>
                        <a:ea typeface="微软雅黑" pitchFamily="34" charset="-122"/>
                      </a:endParaRPr>
                    </a:p>
                  </a:txBody>
                  <a:tcPr marL="12700" marR="12700" marT="9525" marB="0" anchor="ctr">
                    <a:solidFill>
                      <a:schemeClr val="accent1"/>
                    </a:solidFill>
                  </a:tcPr>
                </a:tc>
                <a:tc>
                  <a:txBody>
                    <a:bodyPr/>
                    <a:lstStyle/>
                    <a:p>
                      <a:pPr algn="ctr" fontAlgn="ctr"/>
                      <a:r>
                        <a:rPr lang="en-US" sz="1000" u="none" strike="noStrike" dirty="0">
                          <a:effectLst/>
                          <a:latin typeface="微软雅黑" pitchFamily="34" charset="-122"/>
                          <a:ea typeface="微软雅黑" pitchFamily="34" charset="-122"/>
                        </a:rPr>
                        <a:t>B</a:t>
                      </a:r>
                      <a:endParaRPr lang="en-US" sz="1000" b="0" i="0" u="none" strike="noStrike" dirty="0">
                        <a:effectLst/>
                        <a:latin typeface="微软雅黑" pitchFamily="34" charset="-122"/>
                        <a:ea typeface="微软雅黑" pitchFamily="34" charset="-122"/>
                      </a:endParaRPr>
                    </a:p>
                  </a:txBody>
                  <a:tcPr marL="12700" marR="12700" marT="9525" marB="0" anchor="ctr">
                    <a:solidFill>
                      <a:schemeClr val="accent1"/>
                    </a:solidFill>
                  </a:tcPr>
                </a:tc>
                <a:tc>
                  <a:txBody>
                    <a:bodyPr/>
                    <a:lstStyle/>
                    <a:p>
                      <a:pPr algn="ctr" fontAlgn="ctr"/>
                      <a:endParaRPr lang="zh-CN" altLang="en-US" sz="1000" b="0" i="0" u="none" strike="noStrike" dirty="0">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solidFill>
                      <a:schemeClr val="accent1"/>
                    </a:solidFill>
                  </a:tcPr>
                </a:tc>
              </a:tr>
              <a:tr h="189348">
                <a:tc>
                  <a:txBody>
                    <a:bodyPr/>
                    <a:lstStyle/>
                    <a:p>
                      <a:pPr algn="ctr" fontAlgn="ctr"/>
                      <a:r>
                        <a:rPr lang="zh-CN" altLang="en-US" sz="1000" u="none" strike="noStrike" dirty="0" smtClean="0">
                          <a:effectLst/>
                          <a:latin typeface="微软雅黑" pitchFamily="34" charset="-122"/>
                          <a:ea typeface="微软雅黑" pitchFamily="34" charset="-122"/>
                        </a:rPr>
                        <a:t>线路</a:t>
                      </a:r>
                      <a:r>
                        <a:rPr lang="en-US" altLang="zh-CN" sz="1000" u="none" strike="noStrike" dirty="0" smtClean="0">
                          <a:effectLst/>
                          <a:latin typeface="微软雅黑" pitchFamily="34" charset="-122"/>
                          <a:ea typeface="微软雅黑" pitchFamily="34" charset="-122"/>
                        </a:rPr>
                        <a:t>3</a:t>
                      </a:r>
                      <a:endParaRPr lang="en-US" altLang="zh-CN" sz="1000" b="0" i="0" u="none" strike="noStrike" dirty="0">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tcPr>
                </a:tc>
                <a:tc>
                  <a:txBody>
                    <a:bodyPr/>
                    <a:lstStyle/>
                    <a:p>
                      <a:pPr algn="ctr" fontAlgn="ctr"/>
                      <a:r>
                        <a:rPr lang="zh-CN" altLang="en-US" sz="1000" b="0" i="0" u="none" strike="noStrike" dirty="0" smtClean="0">
                          <a:effectLst/>
                          <a:latin typeface="微软雅黑" pitchFamily="34" charset="-122"/>
                          <a:ea typeface="微软雅黑" pitchFamily="34" charset="-122"/>
                        </a:rPr>
                        <a:t>内饰一区域</a:t>
                      </a:r>
                      <a:endParaRPr lang="en-US" sz="1000" b="0" i="0" u="none" strike="noStrike" dirty="0">
                        <a:effectLst/>
                        <a:latin typeface="微软雅黑" pitchFamily="34" charset="-122"/>
                        <a:ea typeface="微软雅黑" pitchFamily="34" charset="-122"/>
                      </a:endParaRPr>
                    </a:p>
                  </a:txBody>
                  <a:tcPr marL="12700" marR="12700" marT="9525" marB="0" anchor="ctr"/>
                </a:tc>
                <a:tc>
                  <a:txBody>
                    <a:bodyPr/>
                    <a:lstStyle/>
                    <a:p>
                      <a:pPr algn="ctr" fontAlgn="ctr"/>
                      <a:r>
                        <a:rPr lang="en-US" sz="1000" u="none" strike="noStrike">
                          <a:effectLst/>
                          <a:latin typeface="微软雅黑" pitchFamily="34" charset="-122"/>
                          <a:ea typeface="微软雅黑" pitchFamily="34" charset="-122"/>
                        </a:rPr>
                        <a:t>C</a:t>
                      </a:r>
                      <a:endParaRPr lang="en-US" sz="1000" b="0" i="0" u="none" strike="noStrike">
                        <a:effectLst/>
                        <a:latin typeface="微软雅黑" pitchFamily="34" charset="-122"/>
                        <a:ea typeface="微软雅黑" pitchFamily="34" charset="-122"/>
                      </a:endParaRPr>
                    </a:p>
                  </a:txBody>
                  <a:tcPr marL="12700" marR="12700" marT="9525" marB="0" anchor="ctr"/>
                </a:tc>
                <a:tc>
                  <a:txBody>
                    <a:bodyPr/>
                    <a:lstStyle/>
                    <a:p>
                      <a:pPr algn="ctr" fontAlgn="ctr"/>
                      <a:endParaRPr lang="zh-CN" altLang="en-US" sz="1000" b="0" i="0" u="none" strike="noStrike" dirty="0">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tcPr>
                </a:tc>
              </a:tr>
              <a:tr h="176761">
                <a:tc>
                  <a:txBody>
                    <a:bodyPr/>
                    <a:lstStyle/>
                    <a:p>
                      <a:pPr algn="ctr" fontAlgn="ctr"/>
                      <a:r>
                        <a:rPr lang="zh-CN" altLang="en-US" sz="1000" u="none" strike="noStrike" dirty="0" smtClean="0">
                          <a:effectLst/>
                          <a:latin typeface="微软雅黑" pitchFamily="34" charset="-122"/>
                          <a:ea typeface="微软雅黑" pitchFamily="34" charset="-122"/>
                        </a:rPr>
                        <a:t>线路</a:t>
                      </a:r>
                      <a:r>
                        <a:rPr lang="en-US" altLang="zh-CN" sz="1000" u="none" strike="noStrike" dirty="0" smtClean="0">
                          <a:effectLst/>
                          <a:latin typeface="微软雅黑" pitchFamily="34" charset="-122"/>
                          <a:ea typeface="微软雅黑" pitchFamily="34" charset="-122"/>
                        </a:rPr>
                        <a:t>4</a:t>
                      </a:r>
                      <a:endParaRPr lang="en-US" altLang="zh-CN" sz="1000" b="0" i="0" u="none" strike="noStrike" dirty="0">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solidFill>
                      <a:schemeClr val="accent1"/>
                    </a:solidFill>
                  </a:tcPr>
                </a:tc>
                <a:tc>
                  <a:txBody>
                    <a:bodyPr/>
                    <a:lstStyle/>
                    <a:p>
                      <a:pPr algn="ctr" rtl="0" fontAlgn="ctr"/>
                      <a:r>
                        <a:rPr lang="zh-CN" altLang="en-US" sz="1000" b="0" i="0" u="none" strike="noStrike" dirty="0" smtClean="0">
                          <a:solidFill>
                            <a:srgbClr val="000000"/>
                          </a:solidFill>
                          <a:effectLst/>
                          <a:latin typeface="微软雅黑" pitchFamily="34" charset="-122"/>
                          <a:ea typeface="微软雅黑" pitchFamily="34" charset="-122"/>
                        </a:rPr>
                        <a:t>内饰二区域</a:t>
                      </a:r>
                      <a:endParaRPr lang="en-US" sz="1000" b="0" i="0" u="none" strike="noStrike" dirty="0">
                        <a:solidFill>
                          <a:srgbClr val="000000"/>
                        </a:solidFill>
                        <a:effectLst/>
                        <a:latin typeface="微软雅黑" pitchFamily="34" charset="-122"/>
                        <a:ea typeface="微软雅黑" pitchFamily="34" charset="-122"/>
                      </a:endParaRPr>
                    </a:p>
                  </a:txBody>
                  <a:tcPr marL="12700" marR="12700" marT="9525" marB="0" anchor="ctr">
                    <a:solidFill>
                      <a:schemeClr val="accent1"/>
                    </a:solidFill>
                  </a:tcPr>
                </a:tc>
                <a:tc>
                  <a:txBody>
                    <a:bodyPr/>
                    <a:lstStyle/>
                    <a:p>
                      <a:pPr algn="ctr" rtl="0" fontAlgn="ctr"/>
                      <a:r>
                        <a:rPr lang="en-US" sz="1000" u="none" strike="noStrike" dirty="0">
                          <a:effectLst/>
                          <a:latin typeface="微软雅黑" pitchFamily="34" charset="-122"/>
                          <a:ea typeface="微软雅黑" pitchFamily="34" charset="-122"/>
                        </a:rPr>
                        <a:t>D</a:t>
                      </a:r>
                      <a:endParaRPr lang="en-US" sz="1000" b="0" i="0" u="none" strike="noStrike" dirty="0">
                        <a:solidFill>
                          <a:srgbClr val="000000"/>
                        </a:solidFill>
                        <a:effectLst/>
                        <a:latin typeface="微软雅黑" pitchFamily="34" charset="-122"/>
                        <a:ea typeface="微软雅黑" pitchFamily="34" charset="-122"/>
                      </a:endParaRPr>
                    </a:p>
                  </a:txBody>
                  <a:tcPr marL="12700" marR="12700" marT="9525" marB="0" anchor="ctr">
                    <a:solidFill>
                      <a:schemeClr val="accent1"/>
                    </a:solidFill>
                  </a:tcPr>
                </a:tc>
                <a:tc>
                  <a:txBody>
                    <a:bodyPr/>
                    <a:lstStyle/>
                    <a:p>
                      <a:pPr algn="ctr" rtl="0" fontAlgn="ctr"/>
                      <a:endParaRPr lang="zh-CN" altLang="en-US" sz="1000" b="0" i="0" u="none" strike="noStrike" dirty="0">
                        <a:solidFill>
                          <a:srgbClr val="000000"/>
                        </a:solidFill>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solidFill>
                      <a:schemeClr val="accent1"/>
                    </a:solidFill>
                  </a:tcPr>
                </a:tc>
              </a:tr>
              <a:tr h="222510">
                <a:tc>
                  <a:txBody>
                    <a:bodyPr/>
                    <a:lstStyle/>
                    <a:p>
                      <a:pPr algn="ctr" fontAlgn="ctr"/>
                      <a:r>
                        <a:rPr lang="zh-CN" altLang="en-US" sz="1000" u="none" strike="noStrike" dirty="0" smtClean="0">
                          <a:effectLst/>
                          <a:latin typeface="微软雅黑" pitchFamily="34" charset="-122"/>
                          <a:ea typeface="微软雅黑" pitchFamily="34" charset="-122"/>
                        </a:rPr>
                        <a:t>线路</a:t>
                      </a:r>
                      <a:r>
                        <a:rPr lang="en-US" altLang="zh-CN" sz="1000" u="none" strike="noStrike" dirty="0" smtClean="0">
                          <a:effectLst/>
                          <a:latin typeface="微软雅黑" pitchFamily="34" charset="-122"/>
                          <a:ea typeface="微软雅黑" pitchFamily="34" charset="-122"/>
                        </a:rPr>
                        <a:t>5</a:t>
                      </a:r>
                      <a:endParaRPr lang="en-US" altLang="zh-CN" sz="1000" b="0" i="0" u="none" strike="noStrike" dirty="0">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tcPr>
                </a:tc>
                <a:tc>
                  <a:txBody>
                    <a:bodyPr/>
                    <a:lstStyle/>
                    <a:p>
                      <a:pPr algn="ctr" rtl="0" fontAlgn="ctr"/>
                      <a:r>
                        <a:rPr lang="zh-CN" altLang="en-US" sz="1000" b="0" i="0" u="none" strike="noStrike" dirty="0" smtClean="0">
                          <a:solidFill>
                            <a:srgbClr val="000000"/>
                          </a:solidFill>
                          <a:effectLst/>
                          <a:latin typeface="微软雅黑" pitchFamily="34" charset="-122"/>
                          <a:ea typeface="微软雅黑" pitchFamily="34" charset="-122"/>
                        </a:rPr>
                        <a:t>内饰三区域</a:t>
                      </a:r>
                      <a:endParaRPr lang="zh-CN" altLang="en-US" sz="1000" b="0" i="0" u="none" strike="noStrike" dirty="0">
                        <a:solidFill>
                          <a:srgbClr val="000000"/>
                        </a:solidFill>
                        <a:effectLst/>
                        <a:latin typeface="微软雅黑" pitchFamily="34" charset="-122"/>
                        <a:ea typeface="微软雅黑" pitchFamily="34" charset="-122"/>
                      </a:endParaRPr>
                    </a:p>
                  </a:txBody>
                  <a:tcPr marL="12700" marR="12700" marT="9525" marB="0" anchor="ctr"/>
                </a:tc>
                <a:tc>
                  <a:txBody>
                    <a:bodyPr/>
                    <a:lstStyle/>
                    <a:p>
                      <a:pPr algn="ctr" fontAlgn="ctr"/>
                      <a:r>
                        <a:rPr lang="en-US" sz="1000" b="0" i="0" u="none" strike="noStrike" dirty="0" smtClean="0">
                          <a:effectLst/>
                          <a:latin typeface="微软雅黑" pitchFamily="34" charset="-122"/>
                          <a:ea typeface="微软雅黑" pitchFamily="34" charset="-122"/>
                        </a:rPr>
                        <a:t>E</a:t>
                      </a:r>
                      <a:endParaRPr lang="en-US" sz="1000" b="0" i="0" u="none" strike="noStrike" dirty="0">
                        <a:effectLst/>
                        <a:latin typeface="微软雅黑" pitchFamily="34" charset="-122"/>
                        <a:ea typeface="微软雅黑" pitchFamily="34" charset="-122"/>
                      </a:endParaRPr>
                    </a:p>
                  </a:txBody>
                  <a:tcPr marL="12700" marR="12700" marT="9525" marB="0" anchor="ctr"/>
                </a:tc>
                <a:tc>
                  <a:txBody>
                    <a:bodyPr/>
                    <a:lstStyle/>
                    <a:p>
                      <a:pPr algn="ctr" fontAlgn="ctr"/>
                      <a:endParaRPr lang="zh-CN" altLang="en-US" sz="1000" b="0" i="0" u="none" strike="noStrike" dirty="0">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tcPr>
                </a:tc>
              </a:tr>
              <a:tr h="210143">
                <a:tc>
                  <a:txBody>
                    <a:bodyPr/>
                    <a:lstStyle/>
                    <a:p>
                      <a:pPr algn="ctr" fontAlgn="ctr"/>
                      <a:r>
                        <a:rPr lang="zh-CN" altLang="en-US" sz="1000" u="none" strike="noStrike" dirty="0" smtClean="0">
                          <a:effectLst/>
                          <a:latin typeface="微软雅黑" pitchFamily="34" charset="-122"/>
                          <a:ea typeface="微软雅黑" pitchFamily="34" charset="-122"/>
                        </a:rPr>
                        <a:t>线路</a:t>
                      </a:r>
                      <a:r>
                        <a:rPr lang="en-US" altLang="zh-CN" sz="1000" u="none" strike="noStrike" dirty="0" smtClean="0">
                          <a:effectLst/>
                          <a:latin typeface="微软雅黑" pitchFamily="34" charset="-122"/>
                          <a:ea typeface="微软雅黑" pitchFamily="34" charset="-122"/>
                        </a:rPr>
                        <a:t>6</a:t>
                      </a:r>
                      <a:endParaRPr lang="en-US" altLang="zh-CN" sz="1000" b="0" i="0" u="none" strike="noStrike" dirty="0">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solidFill>
                      <a:schemeClr val="accent1"/>
                    </a:solidFill>
                  </a:tcPr>
                </a:tc>
                <a:tc>
                  <a:txBody>
                    <a:bodyPr/>
                    <a:lstStyle/>
                    <a:p>
                      <a:pPr algn="ctr" rtl="0" fontAlgn="ctr"/>
                      <a:r>
                        <a:rPr lang="zh-CN" altLang="en-US" sz="1000" b="0" i="0" u="none" strike="noStrike" dirty="0" smtClean="0">
                          <a:solidFill>
                            <a:srgbClr val="000000"/>
                          </a:solidFill>
                          <a:effectLst/>
                          <a:latin typeface="微软雅黑" pitchFamily="34" charset="-122"/>
                          <a:ea typeface="微软雅黑" pitchFamily="34" charset="-122"/>
                        </a:rPr>
                        <a:t>综合区域</a:t>
                      </a:r>
                      <a:endParaRPr lang="en-US" altLang="zh-CN" sz="1000" b="0" i="0" u="none" strike="noStrike" dirty="0">
                        <a:solidFill>
                          <a:srgbClr val="000000"/>
                        </a:solidFill>
                        <a:effectLst/>
                        <a:latin typeface="微软雅黑" pitchFamily="34" charset="-122"/>
                        <a:ea typeface="微软雅黑" pitchFamily="34" charset="-122"/>
                      </a:endParaRPr>
                    </a:p>
                  </a:txBody>
                  <a:tcPr marL="12700" marR="12700" marT="9525" marB="0" anchor="ctr">
                    <a:solidFill>
                      <a:schemeClr val="accent1"/>
                    </a:solidFill>
                  </a:tcPr>
                </a:tc>
                <a:tc>
                  <a:txBody>
                    <a:bodyPr/>
                    <a:lstStyle/>
                    <a:p>
                      <a:pPr algn="ctr" fontAlgn="ctr"/>
                      <a:r>
                        <a:rPr lang="en-US" sz="1000" u="none" strike="noStrike" dirty="0" smtClean="0">
                          <a:effectLst/>
                          <a:latin typeface="微软雅黑" pitchFamily="34" charset="-122"/>
                          <a:ea typeface="微软雅黑" pitchFamily="34" charset="-122"/>
                        </a:rPr>
                        <a:t>F</a:t>
                      </a:r>
                      <a:endParaRPr lang="en-US" sz="1000" b="0" i="0" u="none" strike="noStrike" dirty="0">
                        <a:effectLst/>
                        <a:latin typeface="微软雅黑" pitchFamily="34" charset="-122"/>
                        <a:ea typeface="微软雅黑" pitchFamily="34" charset="-122"/>
                      </a:endParaRPr>
                    </a:p>
                  </a:txBody>
                  <a:tcPr marL="12700" marR="12700" marT="9525" marB="0" anchor="ctr">
                    <a:solidFill>
                      <a:schemeClr val="accent1"/>
                    </a:solidFill>
                  </a:tcPr>
                </a:tc>
                <a:tc>
                  <a:txBody>
                    <a:bodyPr/>
                    <a:lstStyle/>
                    <a:p>
                      <a:pPr algn="ctr" fontAlgn="ctr"/>
                      <a:endParaRPr lang="zh-CN" altLang="en-US" sz="1000" b="0" i="0" u="none" strike="noStrike" dirty="0">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solidFill>
                      <a:schemeClr val="accent1"/>
                    </a:solidFill>
                  </a:tcPr>
                </a:tc>
              </a:tr>
              <a:tr h="176761">
                <a:tc>
                  <a:txBody>
                    <a:bodyPr/>
                    <a:lstStyle/>
                    <a:p>
                      <a:pPr algn="ctr" fontAlgn="ctr"/>
                      <a:endParaRPr lang="en-US" altLang="zh-CN" sz="1000" b="0" i="0" u="none" strike="noStrike" dirty="0">
                        <a:effectLst/>
                        <a:latin typeface="微软雅黑" pitchFamily="34" charset="-122"/>
                        <a:ea typeface="微软雅黑" pitchFamily="34" charset="-122"/>
                      </a:endParaRPr>
                    </a:p>
                  </a:txBody>
                  <a:tcPr marL="12700" marR="12700"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rtl="0" fontAlgn="ctr"/>
                      <a:endParaRPr lang="en-US" altLang="zh-CN" sz="1000" b="0" i="0" u="none" strike="noStrike" dirty="0">
                        <a:solidFill>
                          <a:srgbClr val="000000"/>
                        </a:solidFill>
                        <a:effectLst/>
                        <a:latin typeface="微软雅黑" pitchFamily="34" charset="-122"/>
                        <a:ea typeface="微软雅黑" pitchFamily="34" charset="-122"/>
                      </a:endParaRPr>
                    </a:p>
                  </a:txBody>
                  <a:tcPr marL="12700" marR="12700" marT="9525" marB="0" anchor="ctr">
                    <a:lnB w="12700" cap="flat" cmpd="sng" algn="ctr">
                      <a:noFill/>
                      <a:prstDash val="solid"/>
                      <a:round/>
                      <a:headEnd type="none" w="med" len="med"/>
                      <a:tailEnd type="none" w="med" len="med"/>
                    </a:lnB>
                  </a:tcPr>
                </a:tc>
                <a:tc>
                  <a:txBody>
                    <a:bodyPr/>
                    <a:lstStyle/>
                    <a:p>
                      <a:pPr algn="ctr" rtl="0" fontAlgn="ctr"/>
                      <a:endParaRPr lang="en-US" sz="1000" b="0" i="0" u="none" strike="noStrike" dirty="0">
                        <a:solidFill>
                          <a:srgbClr val="000000"/>
                        </a:solidFill>
                        <a:effectLst/>
                        <a:latin typeface="微软雅黑" pitchFamily="34" charset="-122"/>
                        <a:ea typeface="微软雅黑" pitchFamily="34" charset="-122"/>
                      </a:endParaRPr>
                    </a:p>
                  </a:txBody>
                  <a:tcPr marL="12700" marR="12700" marT="9525" marB="0" anchor="ctr">
                    <a:lnB w="12700" cap="flat" cmpd="sng" algn="ctr">
                      <a:noFill/>
                      <a:prstDash val="solid"/>
                      <a:round/>
                      <a:headEnd type="none" w="med" len="med"/>
                      <a:tailEnd type="none" w="med" len="med"/>
                    </a:lnB>
                  </a:tcPr>
                </a:tc>
                <a:tc>
                  <a:txBody>
                    <a:bodyPr/>
                    <a:lstStyle/>
                    <a:p>
                      <a:pPr algn="ctr" fontAlgn="ctr"/>
                      <a:endParaRPr lang="zh-CN" altLang="en-US" sz="1000" b="0" i="0" u="none" strike="noStrike" dirty="0">
                        <a:effectLst/>
                        <a:latin typeface="微软雅黑" pitchFamily="34" charset="-122"/>
                        <a:ea typeface="微软雅黑" pitchFamily="34" charset="-122"/>
                      </a:endParaRPr>
                    </a:p>
                  </a:txBody>
                  <a:tcPr marL="12700" marR="12700" marT="9525"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117" name="矩形 116"/>
          <p:cNvSpPr/>
          <p:nvPr/>
        </p:nvSpPr>
        <p:spPr bwMode="auto">
          <a:xfrm>
            <a:off x="2011681" y="1803690"/>
            <a:ext cx="6960198" cy="2376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DP01                                                       DP12</a:t>
            </a:r>
            <a:endParaRPr lang="zh-CN" altLang="en-US" dirty="0"/>
          </a:p>
        </p:txBody>
      </p:sp>
      <p:sp>
        <p:nvSpPr>
          <p:cNvPr id="118" name="矩形 117"/>
          <p:cNvSpPr/>
          <p:nvPr/>
        </p:nvSpPr>
        <p:spPr bwMode="auto">
          <a:xfrm>
            <a:off x="2022440" y="2632028"/>
            <a:ext cx="6992469" cy="2259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NS01                                                       NS11</a:t>
            </a:r>
            <a:endParaRPr lang="zh-CN" altLang="en-US" dirty="0"/>
          </a:p>
        </p:txBody>
      </p:sp>
      <p:sp>
        <p:nvSpPr>
          <p:cNvPr id="119" name="矩形 118"/>
          <p:cNvSpPr/>
          <p:nvPr/>
        </p:nvSpPr>
        <p:spPr bwMode="auto">
          <a:xfrm>
            <a:off x="2022439" y="3051576"/>
            <a:ext cx="7024744" cy="21515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NS12                                                       NS22</a:t>
            </a:r>
            <a:endParaRPr lang="zh-CN" altLang="en-US" dirty="0"/>
          </a:p>
        </p:txBody>
      </p:sp>
      <p:sp>
        <p:nvSpPr>
          <p:cNvPr id="121" name="矩形 120"/>
          <p:cNvSpPr/>
          <p:nvPr/>
        </p:nvSpPr>
        <p:spPr bwMode="auto">
          <a:xfrm>
            <a:off x="2022440" y="2223237"/>
            <a:ext cx="6958654" cy="2269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DP13                                                       DP23</a:t>
            </a:r>
            <a:endParaRPr lang="zh-CN" altLang="en-US" dirty="0"/>
          </a:p>
        </p:txBody>
      </p:sp>
      <p:cxnSp>
        <p:nvCxnSpPr>
          <p:cNvPr id="122" name="直接箭头连接符 121"/>
          <p:cNvCxnSpPr/>
          <p:nvPr/>
        </p:nvCxnSpPr>
        <p:spPr bwMode="auto">
          <a:xfrm>
            <a:off x="7936954" y="3421446"/>
            <a:ext cx="1913466"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50" name="矩形 549"/>
          <p:cNvSpPr/>
          <p:nvPr/>
        </p:nvSpPr>
        <p:spPr bwMode="auto">
          <a:xfrm>
            <a:off x="2022439" y="3492639"/>
            <a:ext cx="7013986" cy="20719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NS23                                                        NS33</a:t>
            </a:r>
            <a:endParaRPr lang="zh-CN" altLang="en-US" dirty="0"/>
          </a:p>
        </p:txBody>
      </p:sp>
      <p:sp>
        <p:nvSpPr>
          <p:cNvPr id="551" name="矩形 550"/>
          <p:cNvSpPr/>
          <p:nvPr/>
        </p:nvSpPr>
        <p:spPr bwMode="auto">
          <a:xfrm>
            <a:off x="2022440" y="3912190"/>
            <a:ext cx="6983756" cy="23050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ZH01                                                        ZH11</a:t>
            </a:r>
            <a:endParaRPr lang="zh-CN" altLang="en-US" dirty="0"/>
          </a:p>
        </p:txBody>
      </p:sp>
      <p:sp>
        <p:nvSpPr>
          <p:cNvPr id="552" name="右箭头 551"/>
          <p:cNvSpPr/>
          <p:nvPr/>
        </p:nvSpPr>
        <p:spPr>
          <a:xfrm>
            <a:off x="4668821" y="1835961"/>
            <a:ext cx="1764254" cy="12909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左箭头 552"/>
          <p:cNvSpPr/>
          <p:nvPr/>
        </p:nvSpPr>
        <p:spPr>
          <a:xfrm>
            <a:off x="4701094" y="2255510"/>
            <a:ext cx="1742739" cy="15060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右箭头 553"/>
          <p:cNvSpPr/>
          <p:nvPr/>
        </p:nvSpPr>
        <p:spPr>
          <a:xfrm>
            <a:off x="4681372" y="2666093"/>
            <a:ext cx="1764254" cy="12909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左箭头 554"/>
          <p:cNvSpPr/>
          <p:nvPr/>
        </p:nvSpPr>
        <p:spPr>
          <a:xfrm>
            <a:off x="4670614" y="3064126"/>
            <a:ext cx="1742739" cy="15060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右箭头 555"/>
          <p:cNvSpPr/>
          <p:nvPr/>
        </p:nvSpPr>
        <p:spPr>
          <a:xfrm>
            <a:off x="4704680" y="3539256"/>
            <a:ext cx="1764254" cy="12909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左箭头 556"/>
          <p:cNvSpPr/>
          <p:nvPr/>
        </p:nvSpPr>
        <p:spPr>
          <a:xfrm>
            <a:off x="4704680" y="3948046"/>
            <a:ext cx="1742739" cy="15060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74" name="表格 573"/>
          <p:cNvGraphicFramePr>
            <a:graphicFrameLocks noGrp="1"/>
          </p:cNvGraphicFramePr>
          <p:nvPr/>
        </p:nvGraphicFramePr>
        <p:xfrm>
          <a:off x="504415" y="1845623"/>
          <a:ext cx="1249083" cy="388372"/>
        </p:xfrm>
        <a:graphic>
          <a:graphicData uri="http://schemas.openxmlformats.org/drawingml/2006/table">
            <a:tbl>
              <a:tblPr firstRow="1" bandRow="1">
                <a:tableStyleId>{5C22544A-7EE6-4342-B048-85BDC9FD1C3A}</a:tableStyleId>
              </a:tblPr>
              <a:tblGrid>
                <a:gridCol w="1249083"/>
              </a:tblGrid>
              <a:tr h="38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bg1"/>
                          </a:solidFill>
                          <a:latin typeface="微软雅黑" panose="020B0503020204020204" pitchFamily="34" charset="-122"/>
                          <a:ea typeface="微软雅黑" panose="020B0503020204020204" pitchFamily="34" charset="-122"/>
                        </a:rPr>
                        <a:t>标准件库</a:t>
                      </a:r>
                    </a:p>
                  </a:txBody>
                  <a:tcPr/>
                </a:tc>
              </a:tr>
            </a:tbl>
          </a:graphicData>
        </a:graphic>
      </p:graphicFrame>
      <p:cxnSp>
        <p:nvCxnSpPr>
          <p:cNvPr id="577" name="直接箭头连接符 576"/>
          <p:cNvCxnSpPr/>
          <p:nvPr/>
        </p:nvCxnSpPr>
        <p:spPr>
          <a:xfrm flipV="1">
            <a:off x="3894271" y="2115661"/>
            <a:ext cx="2366682" cy="1075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81" name="直接箭头连接符 580"/>
          <p:cNvCxnSpPr/>
          <p:nvPr/>
        </p:nvCxnSpPr>
        <p:spPr>
          <a:xfrm flipH="1">
            <a:off x="3765179" y="2513694"/>
            <a:ext cx="2474259" cy="0"/>
          </a:xfrm>
          <a:prstGeom prst="straightConnector1">
            <a:avLst/>
          </a:prstGeom>
          <a:ln>
            <a:solidFill>
              <a:srgbClr val="052781"/>
            </a:solidFill>
            <a:tailEnd type="arrow"/>
          </a:ln>
        </p:spPr>
        <p:style>
          <a:lnRef idx="1">
            <a:schemeClr val="accent1"/>
          </a:lnRef>
          <a:fillRef idx="0">
            <a:schemeClr val="accent1"/>
          </a:fillRef>
          <a:effectRef idx="0">
            <a:schemeClr val="accent1"/>
          </a:effectRef>
          <a:fontRef idx="minor">
            <a:schemeClr val="tx1"/>
          </a:fontRef>
        </p:style>
      </p:cxnSp>
      <p:cxnSp>
        <p:nvCxnSpPr>
          <p:cNvPr id="583" name="直接箭头连接符 582"/>
          <p:cNvCxnSpPr/>
          <p:nvPr/>
        </p:nvCxnSpPr>
        <p:spPr>
          <a:xfrm>
            <a:off x="3711390" y="2933242"/>
            <a:ext cx="2571078" cy="107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5" name="直接箭头连接符 584"/>
          <p:cNvCxnSpPr/>
          <p:nvPr/>
        </p:nvCxnSpPr>
        <p:spPr>
          <a:xfrm flipH="1" flipV="1">
            <a:off x="3668359" y="3374305"/>
            <a:ext cx="2581836" cy="1075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87" name="直接箭头连接符 586"/>
          <p:cNvCxnSpPr/>
          <p:nvPr/>
        </p:nvCxnSpPr>
        <p:spPr>
          <a:xfrm>
            <a:off x="3625329" y="3772338"/>
            <a:ext cx="2721685" cy="21516"/>
          </a:xfrm>
          <a:prstGeom prst="straightConnector1">
            <a:avLst/>
          </a:prstGeom>
          <a:ln>
            <a:solidFill>
              <a:srgbClr val="92D14F"/>
            </a:solidFill>
            <a:tailEnd type="arrow"/>
          </a:ln>
        </p:spPr>
        <p:style>
          <a:lnRef idx="1">
            <a:schemeClr val="accent1"/>
          </a:lnRef>
          <a:fillRef idx="0">
            <a:schemeClr val="accent1"/>
          </a:fillRef>
          <a:effectRef idx="0">
            <a:schemeClr val="accent1"/>
          </a:effectRef>
          <a:fontRef idx="minor">
            <a:schemeClr val="tx1"/>
          </a:fontRef>
        </p:style>
      </p:cxnSp>
      <p:cxnSp>
        <p:nvCxnSpPr>
          <p:cNvPr id="588" name="直接箭头连接符 587"/>
          <p:cNvCxnSpPr/>
          <p:nvPr/>
        </p:nvCxnSpPr>
        <p:spPr bwMode="auto">
          <a:xfrm flipV="1">
            <a:off x="9971269" y="5899383"/>
            <a:ext cx="768349" cy="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1" name="TextBox 590"/>
          <p:cNvSpPr txBox="1"/>
          <p:nvPr/>
        </p:nvSpPr>
        <p:spPr>
          <a:xfrm>
            <a:off x="10843710" y="5794776"/>
            <a:ext cx="587020"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线路</a:t>
            </a:r>
            <a:r>
              <a:rPr lang="en-US" altLang="zh-CN" sz="1200" b="1" dirty="0" smtClean="0">
                <a:latin typeface="微软雅黑" panose="020B0503020204020204" pitchFamily="34" charset="-122"/>
                <a:ea typeface="微软雅黑" panose="020B0503020204020204" pitchFamily="34" charset="-122"/>
              </a:rPr>
              <a:t>6</a:t>
            </a:r>
            <a:endParaRPr lang="zh-CN" altLang="en-US" sz="1200" b="1" dirty="0" smtClean="0">
              <a:latin typeface="微软雅黑" panose="020B0503020204020204" pitchFamily="34" charset="-122"/>
              <a:ea typeface="微软雅黑" panose="020B0503020204020204" pitchFamily="34" charset="-122"/>
            </a:endParaRPr>
          </a:p>
        </p:txBody>
      </p:sp>
      <p:cxnSp>
        <p:nvCxnSpPr>
          <p:cNvPr id="593" name="直接箭头连接符 592"/>
          <p:cNvCxnSpPr/>
          <p:nvPr/>
        </p:nvCxnSpPr>
        <p:spPr>
          <a:xfrm flipH="1">
            <a:off x="3700632" y="4245675"/>
            <a:ext cx="27001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ChangeShapeType="1"/>
          </p:cNvCxnSpPr>
          <p:nvPr/>
        </p:nvCxnSpPr>
        <p:spPr bwMode="auto">
          <a:xfrm>
            <a:off x="3414338" y="1369744"/>
            <a:ext cx="8280400" cy="0"/>
          </a:xfrm>
          <a:prstGeom prst="line">
            <a:avLst/>
          </a:prstGeom>
          <a:noFill/>
          <a:ln w="25400" algn="ctr">
            <a:solidFill>
              <a:srgbClr val="336699"/>
            </a:solidFill>
            <a:round/>
            <a:headEnd/>
            <a:tailEnd/>
          </a:ln>
        </p:spPr>
      </p:cxnSp>
      <p:sp>
        <p:nvSpPr>
          <p:cNvPr id="41" name="Rectangle 472"/>
          <p:cNvSpPr>
            <a:spLocks noChangeArrowheads="1"/>
          </p:cNvSpPr>
          <p:nvPr/>
        </p:nvSpPr>
        <p:spPr bwMode="auto">
          <a:xfrm>
            <a:off x="285294" y="1017036"/>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42" name="TextBox 41"/>
          <p:cNvSpPr txBox="1"/>
          <p:nvPr/>
        </p:nvSpPr>
        <p:spPr>
          <a:xfrm>
            <a:off x="262028" y="1032735"/>
            <a:ext cx="1710469"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6.</a:t>
            </a:r>
            <a:r>
              <a:rPr lang="zh-CN" altLang="en-US" sz="1400" b="1" dirty="0" smtClean="0">
                <a:solidFill>
                  <a:schemeClr val="bg1"/>
                </a:solidFill>
                <a:latin typeface="微软雅黑" panose="020B0503020204020204" pitchFamily="34" charset="-122"/>
                <a:ea typeface="微软雅黑" panose="020B0503020204020204" pitchFamily="34" charset="-122"/>
              </a:rPr>
              <a:t>配送</a:t>
            </a:r>
            <a:r>
              <a:rPr lang="zh-CN" altLang="en-US" sz="1400" b="1" dirty="0" smtClean="0">
                <a:solidFill>
                  <a:schemeClr val="bg1"/>
                </a:solidFill>
                <a:latin typeface="微软雅黑" panose="020B0503020204020204" pitchFamily="34" charset="-122"/>
                <a:ea typeface="微软雅黑" panose="020B0503020204020204" pitchFamily="34" charset="-122"/>
              </a:rPr>
              <a:t>路线规划</a:t>
            </a:r>
          </a:p>
        </p:txBody>
      </p:sp>
      <p:sp>
        <p:nvSpPr>
          <p:cNvPr id="43" name="矩形 42"/>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3941" y="3100317"/>
            <a:ext cx="7634177" cy="338554"/>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参观通道</a:t>
            </a:r>
          </a:p>
        </p:txBody>
      </p:sp>
      <p:graphicFrame>
        <p:nvGraphicFramePr>
          <p:cNvPr id="7" name="表格 6"/>
          <p:cNvGraphicFramePr>
            <a:graphicFrameLocks noGrp="1"/>
          </p:cNvGraphicFramePr>
          <p:nvPr/>
        </p:nvGraphicFramePr>
        <p:xfrm>
          <a:off x="2528883" y="5287277"/>
          <a:ext cx="7910624" cy="370840"/>
        </p:xfrm>
        <a:graphic>
          <a:graphicData uri="http://schemas.openxmlformats.org/drawingml/2006/table">
            <a:tbl>
              <a:tblPr firstRow="1" bandRow="1">
                <a:tableStyleId>{5C22544A-7EE6-4342-B048-85BDC9FD1C3A}</a:tableStyleId>
              </a:tblPr>
              <a:tblGrid>
                <a:gridCol w="1977656"/>
                <a:gridCol w="1977656"/>
                <a:gridCol w="1977656"/>
                <a:gridCol w="1977656"/>
              </a:tblGrid>
              <a:tr h="370840">
                <a:tc>
                  <a:txBody>
                    <a:bodyPr/>
                    <a:lstStyle/>
                    <a:p>
                      <a:pPr algn="ctr"/>
                      <a:r>
                        <a:rPr lang="zh-CN" altLang="en-US" sz="1400" dirty="0" smtClean="0">
                          <a:latin typeface="微软雅黑" pitchFamily="34" charset="-122"/>
                          <a:ea typeface="微软雅黑" pitchFamily="34" charset="-122"/>
                        </a:rPr>
                        <a:t>   调整线</a:t>
                      </a:r>
                      <a:r>
                        <a:rPr lang="en-US" altLang="zh-CN" sz="1400" dirty="0" smtClean="0">
                          <a:latin typeface="微软雅黑" pitchFamily="34" charset="-122"/>
                          <a:ea typeface="微软雅黑" pitchFamily="34" charset="-122"/>
                        </a:rPr>
                        <a:t>F004</a:t>
                      </a:r>
                      <a:endParaRPr lang="zh-CN" altLang="en-US" sz="1400" dirty="0">
                        <a:latin typeface="微软雅黑" pitchFamily="34" charset="-122"/>
                        <a:ea typeface="微软雅黑" pitchFamily="34" charset="-122"/>
                      </a:endParaRPr>
                    </a:p>
                  </a:txBody>
                  <a:tcPr anchor="ctr"/>
                </a:tc>
                <a:tc>
                  <a:txBody>
                    <a:bodyPr/>
                    <a:lstStyle/>
                    <a:p>
                      <a:pPr algn="ctr"/>
                      <a:r>
                        <a:rPr lang="zh-CN" altLang="en-US" sz="1400" dirty="0" smtClean="0">
                          <a:latin typeface="微软雅黑" pitchFamily="34" charset="-122"/>
                          <a:ea typeface="微软雅黑" pitchFamily="34" charset="-122"/>
                        </a:rPr>
                        <a:t>    综合线</a:t>
                      </a:r>
                      <a:r>
                        <a:rPr lang="en-US" altLang="zh-CN" sz="1400" dirty="0" smtClean="0">
                          <a:latin typeface="微软雅黑" pitchFamily="34" charset="-122"/>
                          <a:ea typeface="微软雅黑" pitchFamily="34" charset="-122"/>
                        </a:rPr>
                        <a:t>F003</a:t>
                      </a:r>
                      <a:endParaRPr lang="zh-CN" altLang="en-US" sz="1400" dirty="0">
                        <a:latin typeface="微软雅黑" pitchFamily="34" charset="-122"/>
                        <a:ea typeface="微软雅黑" pitchFamily="34" charset="-122"/>
                      </a:endParaRPr>
                    </a:p>
                  </a:txBody>
                  <a:tcPr anchor="ctr"/>
                </a:tc>
                <a:tc>
                  <a:txBody>
                    <a:bodyPr/>
                    <a:lstStyle/>
                    <a:p>
                      <a:pPr algn="ctr"/>
                      <a:r>
                        <a:rPr lang="zh-CN" altLang="en-US" sz="1400" dirty="0" smtClean="0">
                          <a:latin typeface="微软雅黑" pitchFamily="34" charset="-122"/>
                          <a:ea typeface="微软雅黑" pitchFamily="34" charset="-122"/>
                        </a:rPr>
                        <a:t>  综合线</a:t>
                      </a:r>
                      <a:r>
                        <a:rPr lang="en-US" altLang="zh-CN" sz="1400" dirty="0" smtClean="0">
                          <a:latin typeface="微软雅黑" pitchFamily="34" charset="-122"/>
                          <a:ea typeface="微软雅黑" pitchFamily="34" charset="-122"/>
                        </a:rPr>
                        <a:t>F002</a:t>
                      </a:r>
                      <a:endParaRPr lang="zh-CN" altLang="en-US" sz="1400" dirty="0">
                        <a:latin typeface="微软雅黑" pitchFamily="34" charset="-122"/>
                        <a:ea typeface="微软雅黑" pitchFamily="34" charset="-122"/>
                      </a:endParaRPr>
                    </a:p>
                  </a:txBody>
                  <a:tcPr anchor="ctr"/>
                </a:tc>
                <a:tc>
                  <a:txBody>
                    <a:bodyPr/>
                    <a:lstStyle/>
                    <a:p>
                      <a:pPr algn="ctr"/>
                      <a:r>
                        <a:rPr lang="zh-CN" altLang="en-US" sz="1400" dirty="0" smtClean="0">
                          <a:latin typeface="微软雅黑" pitchFamily="34" charset="-122"/>
                          <a:ea typeface="微软雅黑" pitchFamily="34" charset="-122"/>
                        </a:rPr>
                        <a:t>   综合线</a:t>
                      </a:r>
                      <a:r>
                        <a:rPr lang="en-US" altLang="zh-CN" sz="1400" dirty="0" smtClean="0">
                          <a:latin typeface="微软雅黑" pitchFamily="34" charset="-122"/>
                          <a:ea typeface="微软雅黑" pitchFamily="34" charset="-122"/>
                        </a:rPr>
                        <a:t>F001</a:t>
                      </a:r>
                      <a:endParaRPr lang="zh-CN" altLang="en-US" sz="1400" dirty="0">
                        <a:latin typeface="微软雅黑" pitchFamily="34" charset="-122"/>
                        <a:ea typeface="微软雅黑" pitchFamily="34" charset="-122"/>
                      </a:endParaRPr>
                    </a:p>
                  </a:txBody>
                  <a:tcPr anchor="ctr"/>
                </a:tc>
              </a:tr>
            </a:tbl>
          </a:graphicData>
        </a:graphic>
      </p:graphicFrame>
      <p:graphicFrame>
        <p:nvGraphicFramePr>
          <p:cNvPr id="8" name="表格 7"/>
          <p:cNvGraphicFramePr>
            <a:graphicFrameLocks noGrp="1"/>
          </p:cNvGraphicFramePr>
          <p:nvPr/>
        </p:nvGraphicFramePr>
        <p:xfrm>
          <a:off x="2551328" y="4648418"/>
          <a:ext cx="7930708" cy="332957"/>
        </p:xfrm>
        <a:graphic>
          <a:graphicData uri="http://schemas.openxmlformats.org/drawingml/2006/table">
            <a:tbl>
              <a:tblPr firstRow="1" bandRow="1">
                <a:tableStyleId>{5C22544A-7EE6-4342-B048-85BDC9FD1C3A}</a:tableStyleId>
              </a:tblPr>
              <a:tblGrid>
                <a:gridCol w="3965354"/>
                <a:gridCol w="3965354"/>
              </a:tblGrid>
              <a:tr h="332957">
                <a:tc>
                  <a:txBody>
                    <a:bodyPr/>
                    <a:lstStyle/>
                    <a:p>
                      <a:pPr algn="ctr"/>
                      <a:r>
                        <a:rPr lang="zh-CN" altLang="en-US" sz="1400" dirty="0" smtClean="0">
                          <a:latin typeface="微软雅黑" pitchFamily="34" charset="-122"/>
                          <a:ea typeface="微软雅黑" pitchFamily="34" charset="-122"/>
                        </a:rPr>
                        <a:t>内饰一线 </a:t>
                      </a:r>
                      <a:r>
                        <a:rPr lang="en-US" altLang="zh-CN" sz="1400" baseline="0" dirty="0" smtClean="0">
                          <a:latin typeface="微软雅黑" pitchFamily="34" charset="-122"/>
                          <a:ea typeface="微软雅黑" pitchFamily="34" charset="-122"/>
                        </a:rPr>
                        <a:t>C</a:t>
                      </a:r>
                      <a:r>
                        <a:rPr lang="en-US" altLang="zh-CN" sz="1400" dirty="0" smtClean="0">
                          <a:latin typeface="微软雅黑" pitchFamily="34" charset="-122"/>
                          <a:ea typeface="微软雅黑" pitchFamily="34" charset="-122"/>
                        </a:rPr>
                        <a:t>001</a:t>
                      </a:r>
                      <a:endParaRPr lang="zh-CN" altLang="en-US" sz="1400" dirty="0">
                        <a:latin typeface="微软雅黑" pitchFamily="34" charset="-122"/>
                        <a:ea typeface="微软雅黑" pitchFamily="34" charset="-122"/>
                      </a:endParaRPr>
                    </a:p>
                  </a:txBody>
                  <a:tcPr/>
                </a:tc>
                <a:tc>
                  <a:txBody>
                    <a:bodyPr/>
                    <a:lstStyle/>
                    <a:p>
                      <a:pPr algn="ctr"/>
                      <a:r>
                        <a:rPr lang="zh-CN" altLang="en-US" sz="1400" dirty="0" smtClean="0">
                          <a:latin typeface="微软雅黑" pitchFamily="34" charset="-122"/>
                          <a:ea typeface="微软雅黑" pitchFamily="34" charset="-122"/>
                        </a:rPr>
                        <a:t>内饰一线 </a:t>
                      </a:r>
                      <a:r>
                        <a:rPr lang="en-US" altLang="zh-CN" sz="1400" dirty="0" smtClean="0">
                          <a:latin typeface="微软雅黑" pitchFamily="34" charset="-122"/>
                          <a:ea typeface="微软雅黑" pitchFamily="34" charset="-122"/>
                        </a:rPr>
                        <a:t>C002</a:t>
                      </a:r>
                      <a:endParaRPr lang="zh-CN" altLang="en-US" sz="1400" dirty="0">
                        <a:latin typeface="微软雅黑" pitchFamily="34" charset="-122"/>
                        <a:ea typeface="微软雅黑" pitchFamily="34" charset="-122"/>
                      </a:endParaRPr>
                    </a:p>
                  </a:txBody>
                  <a:tcPr/>
                </a:tc>
              </a:tr>
            </a:tbl>
          </a:graphicData>
        </a:graphic>
      </p:graphicFrame>
      <p:graphicFrame>
        <p:nvGraphicFramePr>
          <p:cNvPr id="9" name="表格 8"/>
          <p:cNvGraphicFramePr>
            <a:graphicFrameLocks noGrp="1"/>
          </p:cNvGraphicFramePr>
          <p:nvPr/>
        </p:nvGraphicFramePr>
        <p:xfrm>
          <a:off x="2561961" y="4021097"/>
          <a:ext cx="7888178" cy="343590"/>
        </p:xfrm>
        <a:graphic>
          <a:graphicData uri="http://schemas.openxmlformats.org/drawingml/2006/table">
            <a:tbl>
              <a:tblPr firstRow="1" bandRow="1">
                <a:tableStyleId>{5C22544A-7EE6-4342-B048-85BDC9FD1C3A}</a:tableStyleId>
              </a:tblPr>
              <a:tblGrid>
                <a:gridCol w="3944089"/>
                <a:gridCol w="3944089"/>
              </a:tblGrid>
              <a:tr h="343590">
                <a:tc>
                  <a:txBody>
                    <a:bodyPr/>
                    <a:lstStyle/>
                    <a:p>
                      <a:pPr algn="ctr"/>
                      <a:r>
                        <a:rPr lang="zh-CN" altLang="en-US" sz="1400" dirty="0" smtClean="0">
                          <a:latin typeface="微软雅黑" pitchFamily="34" charset="-122"/>
                          <a:ea typeface="微软雅黑" pitchFamily="34" charset="-122"/>
                        </a:rPr>
                        <a:t>内饰二线 </a:t>
                      </a:r>
                      <a:r>
                        <a:rPr lang="en-US" altLang="zh-CN" sz="1400" dirty="0" smtClean="0">
                          <a:latin typeface="微软雅黑" pitchFamily="34" charset="-122"/>
                          <a:ea typeface="微软雅黑" pitchFamily="34" charset="-122"/>
                        </a:rPr>
                        <a:t>D004</a:t>
                      </a:r>
                      <a:endParaRPr lang="zh-CN" altLang="en-US" sz="1400" dirty="0">
                        <a:latin typeface="微软雅黑" pitchFamily="34" charset="-122"/>
                        <a:ea typeface="微软雅黑" pitchFamily="34" charset="-122"/>
                      </a:endParaRPr>
                    </a:p>
                  </a:txBody>
                  <a:tcPr/>
                </a:tc>
                <a:tc>
                  <a:txBody>
                    <a:bodyPr/>
                    <a:lstStyle/>
                    <a:p>
                      <a:pPr algn="ctr"/>
                      <a:r>
                        <a:rPr lang="zh-CN" altLang="en-US" sz="1400" dirty="0" smtClean="0">
                          <a:latin typeface="微软雅黑" pitchFamily="34" charset="-122"/>
                          <a:ea typeface="微软雅黑" pitchFamily="34" charset="-122"/>
                        </a:rPr>
                        <a:t>内饰二线 </a:t>
                      </a:r>
                      <a:r>
                        <a:rPr lang="en-US" altLang="zh-CN" sz="1400" dirty="0" smtClean="0">
                          <a:latin typeface="微软雅黑" pitchFamily="34" charset="-122"/>
                          <a:ea typeface="微软雅黑" pitchFamily="34" charset="-122"/>
                        </a:rPr>
                        <a:t>D003</a:t>
                      </a:r>
                      <a:endParaRPr lang="zh-CN" altLang="en-US" sz="1400" dirty="0">
                        <a:latin typeface="微软雅黑" pitchFamily="34" charset="-122"/>
                        <a:ea typeface="微软雅黑" pitchFamily="34" charset="-122"/>
                      </a:endParaRPr>
                    </a:p>
                  </a:txBody>
                  <a:tcPr/>
                </a:tc>
              </a:tr>
            </a:tbl>
          </a:graphicData>
        </a:graphic>
      </p:graphicFrame>
      <p:graphicFrame>
        <p:nvGraphicFramePr>
          <p:cNvPr id="11" name="表格 10"/>
          <p:cNvGraphicFramePr>
            <a:graphicFrameLocks noGrp="1"/>
          </p:cNvGraphicFramePr>
          <p:nvPr/>
        </p:nvGraphicFramePr>
        <p:xfrm>
          <a:off x="2561961" y="3415946"/>
          <a:ext cx="7877544" cy="370840"/>
        </p:xfrm>
        <a:graphic>
          <a:graphicData uri="http://schemas.openxmlformats.org/drawingml/2006/table">
            <a:tbl>
              <a:tblPr firstRow="1" bandRow="1">
                <a:tableStyleId>{5C22544A-7EE6-4342-B048-85BDC9FD1C3A}</a:tableStyleId>
              </a:tblPr>
              <a:tblGrid>
                <a:gridCol w="3938772"/>
                <a:gridCol w="3938772"/>
              </a:tblGrid>
              <a:tr h="370840">
                <a:tc>
                  <a:txBody>
                    <a:bodyPr/>
                    <a:lstStyle/>
                    <a:p>
                      <a:pPr algn="ctr"/>
                      <a:r>
                        <a:rPr lang="zh-CN" altLang="en-US" sz="1400" dirty="0" smtClean="0">
                          <a:latin typeface="微软雅黑" pitchFamily="34" charset="-122"/>
                          <a:ea typeface="微软雅黑" pitchFamily="34" charset="-122"/>
                        </a:rPr>
                        <a:t>内饰三线 </a:t>
                      </a:r>
                      <a:r>
                        <a:rPr lang="en-US" altLang="zh-CN" sz="1400" dirty="0" smtClean="0">
                          <a:latin typeface="微软雅黑" pitchFamily="34" charset="-122"/>
                          <a:ea typeface="微软雅黑" pitchFamily="34" charset="-122"/>
                        </a:rPr>
                        <a:t>E005</a:t>
                      </a:r>
                      <a:endParaRPr lang="zh-CN" altLang="en-US" sz="1400" dirty="0">
                        <a:latin typeface="微软雅黑" pitchFamily="34" charset="-122"/>
                        <a:ea typeface="微软雅黑" pitchFamily="34" charset="-122"/>
                      </a:endParaRPr>
                    </a:p>
                  </a:txBody>
                  <a:tcPr/>
                </a:tc>
                <a:tc>
                  <a:txBody>
                    <a:bodyPr/>
                    <a:lstStyle/>
                    <a:p>
                      <a:pPr algn="ctr"/>
                      <a:r>
                        <a:rPr lang="zh-CN" altLang="en-US" sz="1400" dirty="0" smtClean="0">
                          <a:latin typeface="微软雅黑" pitchFamily="34" charset="-122"/>
                          <a:ea typeface="微软雅黑" pitchFamily="34" charset="-122"/>
                        </a:rPr>
                        <a:t>内饰三线 </a:t>
                      </a:r>
                      <a:r>
                        <a:rPr lang="en-US" altLang="zh-CN" sz="1400" dirty="0" smtClean="0">
                          <a:latin typeface="微软雅黑" pitchFamily="34" charset="-122"/>
                          <a:ea typeface="微软雅黑" pitchFamily="34" charset="-122"/>
                        </a:rPr>
                        <a:t>E006</a:t>
                      </a:r>
                      <a:endParaRPr lang="zh-CN" altLang="en-US" sz="1400" dirty="0">
                        <a:latin typeface="微软雅黑" pitchFamily="34" charset="-122"/>
                        <a:ea typeface="微软雅黑" pitchFamily="34" charset="-122"/>
                      </a:endParaRPr>
                    </a:p>
                  </a:txBody>
                  <a:tcPr/>
                </a:tc>
              </a:tr>
            </a:tbl>
          </a:graphicData>
        </a:graphic>
      </p:graphicFrame>
      <p:cxnSp>
        <p:nvCxnSpPr>
          <p:cNvPr id="12" name="直接箭头连接符 11"/>
          <p:cNvCxnSpPr/>
          <p:nvPr/>
        </p:nvCxnSpPr>
        <p:spPr>
          <a:xfrm>
            <a:off x="2146110" y="2313507"/>
            <a:ext cx="27644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直接箭头连接符 12"/>
          <p:cNvCxnSpPr/>
          <p:nvPr/>
        </p:nvCxnSpPr>
        <p:spPr>
          <a:xfrm>
            <a:off x="2160286" y="3603591"/>
            <a:ext cx="276446" cy="1588"/>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14" name="直接箭头连接符 13"/>
          <p:cNvCxnSpPr/>
          <p:nvPr/>
        </p:nvCxnSpPr>
        <p:spPr>
          <a:xfrm>
            <a:off x="2117757" y="2859312"/>
            <a:ext cx="27644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直接箭头连接符 14"/>
          <p:cNvCxnSpPr/>
          <p:nvPr/>
        </p:nvCxnSpPr>
        <p:spPr>
          <a:xfrm>
            <a:off x="2142565" y="4223823"/>
            <a:ext cx="276446"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直接箭头连接符 15"/>
          <p:cNvCxnSpPr/>
          <p:nvPr/>
        </p:nvCxnSpPr>
        <p:spPr>
          <a:xfrm>
            <a:off x="2131933" y="4840512"/>
            <a:ext cx="276446"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直接箭头连接符 16"/>
          <p:cNvCxnSpPr/>
          <p:nvPr/>
        </p:nvCxnSpPr>
        <p:spPr>
          <a:xfrm>
            <a:off x="10648611" y="5882503"/>
            <a:ext cx="620233" cy="354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1401832" y="2164653"/>
            <a:ext cx="646331"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线路一</a:t>
            </a:r>
          </a:p>
        </p:txBody>
      </p:sp>
      <p:sp>
        <p:nvSpPr>
          <p:cNvPr id="19" name="TextBox 18"/>
          <p:cNvSpPr txBox="1"/>
          <p:nvPr/>
        </p:nvSpPr>
        <p:spPr>
          <a:xfrm>
            <a:off x="1401828" y="2717545"/>
            <a:ext cx="646331"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线路二</a:t>
            </a:r>
          </a:p>
        </p:txBody>
      </p:sp>
      <p:sp>
        <p:nvSpPr>
          <p:cNvPr id="20" name="TextBox 19"/>
          <p:cNvSpPr txBox="1"/>
          <p:nvPr/>
        </p:nvSpPr>
        <p:spPr>
          <a:xfrm>
            <a:off x="1444360" y="3440559"/>
            <a:ext cx="646331"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线路三</a:t>
            </a:r>
          </a:p>
        </p:txBody>
      </p:sp>
      <p:sp>
        <p:nvSpPr>
          <p:cNvPr id="21" name="TextBox 20"/>
          <p:cNvSpPr txBox="1"/>
          <p:nvPr/>
        </p:nvSpPr>
        <p:spPr>
          <a:xfrm>
            <a:off x="1423095" y="4067880"/>
            <a:ext cx="646331"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线路四</a:t>
            </a:r>
          </a:p>
        </p:txBody>
      </p:sp>
      <p:sp>
        <p:nvSpPr>
          <p:cNvPr id="22" name="TextBox 21"/>
          <p:cNvSpPr txBox="1"/>
          <p:nvPr/>
        </p:nvSpPr>
        <p:spPr>
          <a:xfrm>
            <a:off x="1423095" y="4695202"/>
            <a:ext cx="646331"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线路五</a:t>
            </a:r>
          </a:p>
        </p:txBody>
      </p:sp>
      <p:sp>
        <p:nvSpPr>
          <p:cNvPr id="23" name="TextBox 22"/>
          <p:cNvSpPr txBox="1"/>
          <p:nvPr/>
        </p:nvSpPr>
        <p:spPr>
          <a:xfrm>
            <a:off x="11300742" y="5747826"/>
            <a:ext cx="569387" cy="246221"/>
          </a:xfrm>
          <a:prstGeom prst="rect">
            <a:avLst/>
          </a:prstGeom>
          <a:noFill/>
        </p:spPr>
        <p:txBody>
          <a:bodyPr wrap="none" rtlCol="0">
            <a:spAutoFit/>
          </a:bodyPr>
          <a:lstStyle/>
          <a:p>
            <a:r>
              <a:rPr lang="zh-CN" altLang="en-US" sz="1000" b="1" dirty="0" smtClean="0">
                <a:latin typeface="微软雅黑" panose="020B0503020204020204" pitchFamily="34" charset="-122"/>
                <a:ea typeface="微软雅黑" panose="020B0503020204020204" pitchFamily="34" charset="-122"/>
              </a:rPr>
              <a:t>线路六</a:t>
            </a:r>
          </a:p>
        </p:txBody>
      </p:sp>
      <p:graphicFrame>
        <p:nvGraphicFramePr>
          <p:cNvPr id="24" name="表格 23"/>
          <p:cNvGraphicFramePr>
            <a:graphicFrameLocks noGrp="1"/>
          </p:cNvGraphicFramePr>
          <p:nvPr/>
        </p:nvGraphicFramePr>
        <p:xfrm>
          <a:off x="2507616" y="2703564"/>
          <a:ext cx="7910622" cy="370840"/>
        </p:xfrm>
        <a:graphic>
          <a:graphicData uri="http://schemas.openxmlformats.org/drawingml/2006/table">
            <a:tbl>
              <a:tblPr firstRow="1" bandRow="1">
                <a:tableStyleId>{5C22544A-7EE6-4342-B048-85BDC9FD1C3A}</a:tableStyleId>
              </a:tblPr>
              <a:tblGrid>
                <a:gridCol w="2636874"/>
                <a:gridCol w="2636874"/>
                <a:gridCol w="2636874"/>
              </a:tblGrid>
              <a:tr h="370840">
                <a:tc>
                  <a:txBody>
                    <a:bodyPr/>
                    <a:lstStyle/>
                    <a:p>
                      <a:pPr algn="ctr"/>
                      <a:r>
                        <a:rPr lang="zh-CN" altLang="en-US" sz="1400" dirty="0" smtClean="0">
                          <a:latin typeface="微软雅黑" pitchFamily="34" charset="-122"/>
                          <a:ea typeface="微软雅黑" pitchFamily="34" charset="-122"/>
                        </a:rPr>
                        <a:t>保险杠分装</a:t>
                      </a:r>
                      <a:r>
                        <a:rPr lang="en-US" altLang="zh-CN" sz="1400" dirty="0" smtClean="0">
                          <a:latin typeface="微软雅黑" pitchFamily="34" charset="-122"/>
                          <a:ea typeface="微软雅黑" pitchFamily="34" charset="-122"/>
                        </a:rPr>
                        <a:t>B002</a:t>
                      </a:r>
                      <a:endParaRPr lang="zh-CN" altLang="en-US" sz="1400" dirty="0">
                        <a:latin typeface="微软雅黑" pitchFamily="34" charset="-122"/>
                        <a:ea typeface="微软雅黑" pitchFamily="34" charset="-122"/>
                      </a:endParaRPr>
                    </a:p>
                  </a:txBody>
                  <a:tcPr/>
                </a:tc>
                <a:tc>
                  <a:txBody>
                    <a:bodyPr/>
                    <a:lstStyle/>
                    <a:p>
                      <a:pPr algn="ctr"/>
                      <a:r>
                        <a:rPr lang="zh-CN" altLang="en-US" sz="1400" dirty="0" smtClean="0">
                          <a:latin typeface="微软雅黑" pitchFamily="34" charset="-122"/>
                          <a:ea typeface="微软雅黑" pitchFamily="34" charset="-122"/>
                        </a:rPr>
                        <a:t>底盘二线 </a:t>
                      </a:r>
                      <a:r>
                        <a:rPr lang="en-US" altLang="zh-CN" sz="1400" baseline="0" dirty="0" smtClean="0">
                          <a:latin typeface="微软雅黑" pitchFamily="34" charset="-122"/>
                          <a:ea typeface="微软雅黑" pitchFamily="34" charset="-122"/>
                        </a:rPr>
                        <a:t>B</a:t>
                      </a:r>
                      <a:r>
                        <a:rPr lang="en-US" altLang="zh-CN" sz="1400" dirty="0" smtClean="0">
                          <a:latin typeface="微软雅黑" pitchFamily="34" charset="-122"/>
                          <a:ea typeface="微软雅黑" pitchFamily="34" charset="-122"/>
                        </a:rPr>
                        <a:t>003</a:t>
                      </a:r>
                      <a:endParaRPr lang="zh-CN" altLang="en-US" sz="1400" dirty="0">
                        <a:latin typeface="微软雅黑" pitchFamily="34" charset="-122"/>
                        <a:ea typeface="微软雅黑" pitchFamily="34" charset="-122"/>
                      </a:endParaRPr>
                    </a:p>
                  </a:txBody>
                  <a:tcPr/>
                </a:tc>
                <a:tc>
                  <a:txBody>
                    <a:bodyPr/>
                    <a:lstStyle/>
                    <a:p>
                      <a:pPr algn="ctr"/>
                      <a:r>
                        <a:rPr lang="zh-CN" altLang="en-US" sz="1400" dirty="0" smtClean="0">
                          <a:latin typeface="微软雅黑" pitchFamily="34" charset="-122"/>
                          <a:ea typeface="微软雅黑" pitchFamily="34" charset="-122"/>
                        </a:rPr>
                        <a:t>底盘二线 </a:t>
                      </a:r>
                      <a:r>
                        <a:rPr lang="en-US" altLang="zh-CN" sz="1400" dirty="0" smtClean="0">
                          <a:latin typeface="微软雅黑" pitchFamily="34" charset="-122"/>
                          <a:ea typeface="微软雅黑" pitchFamily="34" charset="-122"/>
                        </a:rPr>
                        <a:t>B004</a:t>
                      </a:r>
                      <a:endParaRPr lang="zh-CN" altLang="en-US" sz="1400" dirty="0">
                        <a:latin typeface="微软雅黑" pitchFamily="34" charset="-122"/>
                        <a:ea typeface="微软雅黑" pitchFamily="34" charset="-122"/>
                      </a:endParaRPr>
                    </a:p>
                  </a:txBody>
                  <a:tcPr/>
                </a:tc>
              </a:tr>
            </a:tbl>
          </a:graphicData>
        </a:graphic>
      </p:graphicFrame>
      <p:graphicFrame>
        <p:nvGraphicFramePr>
          <p:cNvPr id="25" name="表格 24"/>
          <p:cNvGraphicFramePr>
            <a:graphicFrameLocks noGrp="1"/>
          </p:cNvGraphicFramePr>
          <p:nvPr/>
        </p:nvGraphicFramePr>
        <p:xfrm>
          <a:off x="2519433" y="2129406"/>
          <a:ext cx="7909440" cy="370840"/>
        </p:xfrm>
        <a:graphic>
          <a:graphicData uri="http://schemas.openxmlformats.org/drawingml/2006/table">
            <a:tbl>
              <a:tblPr firstRow="1" bandRow="1">
                <a:tableStyleId>{5C22544A-7EE6-4342-B048-85BDC9FD1C3A}</a:tableStyleId>
              </a:tblPr>
              <a:tblGrid>
                <a:gridCol w="1977360"/>
                <a:gridCol w="1977360"/>
                <a:gridCol w="1977360"/>
                <a:gridCol w="1977360"/>
              </a:tblGrid>
              <a:tr h="370840">
                <a:tc>
                  <a:txBody>
                    <a:bodyPr/>
                    <a:lstStyle/>
                    <a:p>
                      <a:pPr algn="ctr"/>
                      <a:r>
                        <a:rPr lang="zh-CN" altLang="en-US" sz="1400" dirty="0" smtClean="0">
                          <a:latin typeface="微软雅黑" pitchFamily="34" charset="-122"/>
                          <a:ea typeface="微软雅黑" pitchFamily="34" charset="-122"/>
                        </a:rPr>
                        <a:t>发动机分装  </a:t>
                      </a:r>
                      <a:r>
                        <a:rPr lang="en-US" altLang="zh-CN" sz="1400" dirty="0" smtClean="0">
                          <a:latin typeface="微软雅黑" pitchFamily="34" charset="-122"/>
                          <a:ea typeface="微软雅黑" pitchFamily="34" charset="-122"/>
                        </a:rPr>
                        <a:t>A004</a:t>
                      </a:r>
                      <a:endParaRPr lang="zh-CN" altLang="en-US" sz="1400" dirty="0">
                        <a:latin typeface="微软雅黑" pitchFamily="34" charset="-122"/>
                        <a:ea typeface="微软雅黑" pitchFamily="34" charset="-122"/>
                      </a:endParaRPr>
                    </a:p>
                  </a:txBody>
                  <a:tcPr/>
                </a:tc>
                <a:tc>
                  <a:txBody>
                    <a:bodyPr/>
                    <a:lstStyle/>
                    <a:p>
                      <a:pPr algn="ctr"/>
                      <a:r>
                        <a:rPr lang="zh-CN" altLang="en-US" sz="1400" dirty="0" smtClean="0">
                          <a:latin typeface="微软雅黑" pitchFamily="34" charset="-122"/>
                          <a:ea typeface="微软雅黑" pitchFamily="34" charset="-122"/>
                        </a:rPr>
                        <a:t>底盘一线 二班 </a:t>
                      </a:r>
                      <a:r>
                        <a:rPr lang="en-US" altLang="zh-CN" sz="1400" dirty="0" smtClean="0">
                          <a:latin typeface="微软雅黑" pitchFamily="34" charset="-122"/>
                          <a:ea typeface="微软雅黑" pitchFamily="34" charset="-122"/>
                        </a:rPr>
                        <a:t>A003</a:t>
                      </a:r>
                      <a:endParaRPr lang="zh-CN" altLang="en-US" sz="1400" dirty="0">
                        <a:latin typeface="微软雅黑" pitchFamily="34" charset="-122"/>
                        <a:ea typeface="微软雅黑"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微软雅黑" pitchFamily="34" charset="-122"/>
                          <a:ea typeface="微软雅黑" pitchFamily="34" charset="-122"/>
                        </a:rPr>
                        <a:t>底盘一线一班 </a:t>
                      </a:r>
                      <a:r>
                        <a:rPr lang="en-US" altLang="zh-CN" sz="1400" dirty="0" smtClean="0">
                          <a:latin typeface="微软雅黑" pitchFamily="34" charset="-122"/>
                          <a:ea typeface="微软雅黑" pitchFamily="34" charset="-122"/>
                        </a:rPr>
                        <a:t>A002</a:t>
                      </a:r>
                      <a:endParaRPr lang="zh-CN" altLang="en-US" sz="1400" dirty="0" smtClean="0">
                        <a:latin typeface="微软雅黑" pitchFamily="34" charset="-122"/>
                        <a:ea typeface="微软雅黑" pitchFamily="34" charset="-122"/>
                      </a:endParaRPr>
                    </a:p>
                  </a:txBody>
                  <a:tcPr/>
                </a:tc>
                <a:tc>
                  <a:txBody>
                    <a:bodyPr/>
                    <a:lstStyle/>
                    <a:p>
                      <a:pPr algn="ctr"/>
                      <a:r>
                        <a:rPr lang="zh-CN" altLang="en-US" sz="1400" dirty="0" smtClean="0">
                          <a:latin typeface="微软雅黑" pitchFamily="34" charset="-122"/>
                          <a:ea typeface="微软雅黑" pitchFamily="34" charset="-122"/>
                        </a:rPr>
                        <a:t>后桥分装 </a:t>
                      </a:r>
                      <a:r>
                        <a:rPr lang="en-US" altLang="zh-CN" sz="1400" dirty="0" smtClean="0">
                          <a:latin typeface="微软雅黑" pitchFamily="34" charset="-122"/>
                          <a:ea typeface="微软雅黑" pitchFamily="34" charset="-122"/>
                        </a:rPr>
                        <a:t>A001</a:t>
                      </a:r>
                      <a:endParaRPr lang="zh-CN" altLang="en-US" sz="1400" dirty="0">
                        <a:latin typeface="微软雅黑" pitchFamily="34" charset="-122"/>
                        <a:ea typeface="微软雅黑" pitchFamily="34" charset="-122"/>
                      </a:endParaRPr>
                    </a:p>
                  </a:txBody>
                  <a:tcPr/>
                </a:tc>
              </a:tr>
            </a:tbl>
          </a:graphicData>
        </a:graphic>
      </p:graphicFrame>
      <p:sp>
        <p:nvSpPr>
          <p:cNvPr id="32" name="矩形 31"/>
          <p:cNvSpPr/>
          <p:nvPr/>
        </p:nvSpPr>
        <p:spPr>
          <a:xfrm>
            <a:off x="435902" y="2196924"/>
            <a:ext cx="855955"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itchFamily="34" charset="-122"/>
                <a:ea typeface="微软雅黑" pitchFamily="34" charset="-122"/>
              </a:rPr>
              <a:t>标准</a:t>
            </a:r>
            <a:endParaRPr lang="en-US" altLang="zh-CN" b="1" dirty="0" smtClean="0">
              <a:solidFill>
                <a:schemeClr val="bg1"/>
              </a:solidFill>
              <a:latin typeface="微软雅黑" pitchFamily="34" charset="-122"/>
              <a:ea typeface="微软雅黑" pitchFamily="34" charset="-122"/>
            </a:endParaRPr>
          </a:p>
          <a:p>
            <a:pPr algn="ctr"/>
            <a:r>
              <a:rPr lang="zh-CN" altLang="en-US" b="1" dirty="0" smtClean="0">
                <a:solidFill>
                  <a:schemeClr val="bg1"/>
                </a:solidFill>
                <a:latin typeface="微软雅黑" pitchFamily="34" charset="-122"/>
                <a:ea typeface="微软雅黑" pitchFamily="34" charset="-122"/>
              </a:rPr>
              <a:t>件库</a:t>
            </a:r>
            <a:endParaRPr lang="zh-CN" altLang="en-US" b="1" dirty="0">
              <a:solidFill>
                <a:schemeClr val="bg1"/>
              </a:solidFill>
              <a:latin typeface="微软雅黑" pitchFamily="34" charset="-122"/>
              <a:ea typeface="微软雅黑" pitchFamily="34" charset="-122"/>
            </a:endParaRPr>
          </a:p>
        </p:txBody>
      </p:sp>
      <p:grpSp>
        <p:nvGrpSpPr>
          <p:cNvPr id="2" name="组合 252"/>
          <p:cNvGrpSpPr>
            <a:grpSpLocks/>
          </p:cNvGrpSpPr>
          <p:nvPr/>
        </p:nvGrpSpPr>
        <p:grpSpPr bwMode="auto">
          <a:xfrm>
            <a:off x="10674719" y="3908391"/>
            <a:ext cx="1248322" cy="1724749"/>
            <a:chOff x="7380312" y="4625973"/>
            <a:chExt cx="1248771" cy="1331313"/>
          </a:xfrm>
        </p:grpSpPr>
        <p:cxnSp>
          <p:nvCxnSpPr>
            <p:cNvPr id="54" name="直接箭头连接符 53"/>
            <p:cNvCxnSpPr/>
            <p:nvPr/>
          </p:nvCxnSpPr>
          <p:spPr>
            <a:xfrm flipV="1">
              <a:off x="7396192" y="4738647"/>
              <a:ext cx="57646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5" name="矩形 68"/>
            <p:cNvSpPr>
              <a:spLocks noChangeArrowheads="1"/>
            </p:cNvSpPr>
            <p:nvPr/>
          </p:nvSpPr>
          <p:spPr bwMode="auto">
            <a:xfrm>
              <a:off x="8038128" y="4625973"/>
              <a:ext cx="582420" cy="213812"/>
            </a:xfrm>
            <a:prstGeom prst="rect">
              <a:avLst/>
            </a:prstGeom>
            <a:noFill/>
            <a:ln w="9525">
              <a:noFill/>
              <a:miter lim="800000"/>
              <a:headEnd/>
              <a:tailEnd/>
            </a:ln>
          </p:spPr>
          <p:txBody>
            <a:bodyPr wrap="none">
              <a:spAutoFit/>
            </a:bodyPr>
            <a:lstStyle/>
            <a:p>
              <a:r>
                <a:rPr lang="zh-CN" altLang="en-US" sz="1200" dirty="0" smtClean="0">
                  <a:latin typeface="微软雅黑" pitchFamily="34" charset="-122"/>
                  <a:ea typeface="微软雅黑" pitchFamily="34" charset="-122"/>
                </a:rPr>
                <a:t>线路</a:t>
              </a:r>
              <a:r>
                <a:rPr lang="en-US" altLang="zh-CN" sz="1200" dirty="0" smtClean="0">
                  <a:latin typeface="微软雅黑" pitchFamily="34" charset="-122"/>
                  <a:ea typeface="微软雅黑" pitchFamily="34" charset="-122"/>
                </a:rPr>
                <a:t>1</a:t>
              </a:r>
              <a:endParaRPr lang="zh-CN" altLang="en-US" sz="1200" dirty="0">
                <a:latin typeface="微软雅黑" pitchFamily="34" charset="-122"/>
                <a:ea typeface="微软雅黑" pitchFamily="34" charset="-122"/>
              </a:endParaRPr>
            </a:p>
          </p:txBody>
        </p:sp>
        <p:cxnSp>
          <p:nvCxnSpPr>
            <p:cNvPr id="56" name="直接箭头连接符 55"/>
            <p:cNvCxnSpPr/>
            <p:nvPr/>
          </p:nvCxnSpPr>
          <p:spPr>
            <a:xfrm flipV="1">
              <a:off x="7396193" y="5027473"/>
              <a:ext cx="57646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7" name="矩形 120"/>
            <p:cNvSpPr>
              <a:spLocks noChangeArrowheads="1"/>
            </p:cNvSpPr>
            <p:nvPr/>
          </p:nvSpPr>
          <p:spPr bwMode="auto">
            <a:xfrm>
              <a:off x="8046066" y="4894261"/>
              <a:ext cx="582420" cy="213812"/>
            </a:xfrm>
            <a:prstGeom prst="rect">
              <a:avLst/>
            </a:prstGeom>
            <a:noFill/>
            <a:ln w="9525">
              <a:noFill/>
              <a:miter lim="800000"/>
              <a:headEnd/>
              <a:tailEnd/>
            </a:ln>
          </p:spPr>
          <p:txBody>
            <a:bodyPr wrap="none">
              <a:spAutoFit/>
            </a:bodyPr>
            <a:lstStyle/>
            <a:p>
              <a:r>
                <a:rPr lang="zh-CN" altLang="en-US" sz="1200" dirty="0" smtClean="0">
                  <a:latin typeface="微软雅黑" pitchFamily="34" charset="-122"/>
                  <a:ea typeface="微软雅黑" pitchFamily="34" charset="-122"/>
                </a:rPr>
                <a:t>线路</a:t>
              </a:r>
              <a:r>
                <a:rPr lang="en-US" altLang="zh-CN" sz="1200" dirty="0" smtClean="0">
                  <a:latin typeface="微软雅黑" pitchFamily="34" charset="-122"/>
                  <a:ea typeface="微软雅黑" pitchFamily="34" charset="-122"/>
                </a:rPr>
                <a:t>2</a:t>
              </a:r>
              <a:endParaRPr lang="zh-CN" altLang="en-US" sz="1200" dirty="0">
                <a:latin typeface="微软雅黑" pitchFamily="34" charset="-122"/>
                <a:ea typeface="微软雅黑" pitchFamily="34" charset="-122"/>
              </a:endParaRPr>
            </a:p>
          </p:txBody>
        </p:sp>
        <p:cxnSp>
          <p:nvCxnSpPr>
            <p:cNvPr id="58" name="直接箭头连接符 57"/>
            <p:cNvCxnSpPr/>
            <p:nvPr/>
          </p:nvCxnSpPr>
          <p:spPr>
            <a:xfrm flipV="1">
              <a:off x="7396193" y="5314711"/>
              <a:ext cx="57646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9" name="矩形 161"/>
            <p:cNvSpPr>
              <a:spLocks noChangeArrowheads="1"/>
            </p:cNvSpPr>
            <p:nvPr/>
          </p:nvSpPr>
          <p:spPr bwMode="auto">
            <a:xfrm>
              <a:off x="8046067" y="5181598"/>
              <a:ext cx="582421" cy="213812"/>
            </a:xfrm>
            <a:prstGeom prst="rect">
              <a:avLst/>
            </a:prstGeom>
            <a:noFill/>
            <a:ln w="9525">
              <a:noFill/>
              <a:miter lim="800000"/>
              <a:headEnd/>
              <a:tailEnd/>
            </a:ln>
          </p:spPr>
          <p:txBody>
            <a:bodyPr wrap="none">
              <a:spAutoFit/>
            </a:bodyPr>
            <a:lstStyle/>
            <a:p>
              <a:r>
                <a:rPr lang="zh-CN" altLang="en-US" sz="1200" dirty="0" smtClean="0">
                  <a:latin typeface="微软雅黑" pitchFamily="34" charset="-122"/>
                  <a:ea typeface="微软雅黑" pitchFamily="34" charset="-122"/>
                </a:rPr>
                <a:t>线路</a:t>
              </a:r>
              <a:r>
                <a:rPr lang="en-US" altLang="zh-CN" sz="1200" dirty="0" smtClean="0">
                  <a:latin typeface="微软雅黑" pitchFamily="34" charset="-122"/>
                  <a:ea typeface="微软雅黑" pitchFamily="34" charset="-122"/>
                </a:rPr>
                <a:t>3</a:t>
              </a:r>
              <a:endParaRPr lang="zh-CN" altLang="en-US" sz="1200" dirty="0">
                <a:latin typeface="微软雅黑" pitchFamily="34" charset="-122"/>
                <a:ea typeface="微软雅黑" pitchFamily="34" charset="-122"/>
              </a:endParaRPr>
            </a:p>
          </p:txBody>
        </p:sp>
        <p:cxnSp>
          <p:nvCxnSpPr>
            <p:cNvPr id="60" name="直接箭头连接符 59"/>
            <p:cNvCxnSpPr/>
            <p:nvPr/>
          </p:nvCxnSpPr>
          <p:spPr>
            <a:xfrm flipV="1">
              <a:off x="7397780" y="5592428"/>
              <a:ext cx="576470"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矩形 161"/>
            <p:cNvSpPr>
              <a:spLocks noChangeArrowheads="1"/>
            </p:cNvSpPr>
            <p:nvPr/>
          </p:nvSpPr>
          <p:spPr bwMode="auto">
            <a:xfrm>
              <a:off x="8046662" y="5458989"/>
              <a:ext cx="582421" cy="213812"/>
            </a:xfrm>
            <a:prstGeom prst="rect">
              <a:avLst/>
            </a:prstGeom>
            <a:noFill/>
            <a:ln w="9525">
              <a:noFill/>
              <a:miter lim="800000"/>
              <a:headEnd/>
              <a:tailEnd/>
            </a:ln>
          </p:spPr>
          <p:txBody>
            <a:bodyPr wrap="none">
              <a:spAutoFit/>
            </a:bodyPr>
            <a:lstStyle/>
            <a:p>
              <a:r>
                <a:rPr lang="zh-CN" altLang="en-US" sz="1200" dirty="0" smtClean="0">
                  <a:latin typeface="微软雅黑" pitchFamily="34" charset="-122"/>
                  <a:ea typeface="微软雅黑" pitchFamily="34" charset="-122"/>
                </a:rPr>
                <a:t>线路</a:t>
              </a:r>
              <a:r>
                <a:rPr lang="en-US" altLang="zh-CN" sz="1200" dirty="0" smtClean="0">
                  <a:latin typeface="微软雅黑" pitchFamily="34" charset="-122"/>
                  <a:ea typeface="微软雅黑" pitchFamily="34" charset="-122"/>
                </a:rPr>
                <a:t>4</a:t>
              </a:r>
              <a:endParaRPr lang="zh-CN" altLang="en-US" sz="1200" dirty="0">
                <a:latin typeface="微软雅黑" pitchFamily="34" charset="-122"/>
                <a:ea typeface="微软雅黑" pitchFamily="34" charset="-122"/>
              </a:endParaRPr>
            </a:p>
          </p:txBody>
        </p:sp>
        <p:cxnSp>
          <p:nvCxnSpPr>
            <p:cNvPr id="62" name="直接箭头连接符 61"/>
            <p:cNvCxnSpPr/>
            <p:nvPr/>
          </p:nvCxnSpPr>
          <p:spPr>
            <a:xfrm flipV="1">
              <a:off x="7380312" y="5876492"/>
              <a:ext cx="576469"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3" name="矩形 161"/>
            <p:cNvSpPr>
              <a:spLocks noChangeArrowheads="1"/>
            </p:cNvSpPr>
            <p:nvPr/>
          </p:nvSpPr>
          <p:spPr bwMode="auto">
            <a:xfrm>
              <a:off x="8028383" y="5743474"/>
              <a:ext cx="582420" cy="213812"/>
            </a:xfrm>
            <a:prstGeom prst="rect">
              <a:avLst/>
            </a:prstGeom>
            <a:noFill/>
            <a:ln w="9525">
              <a:noFill/>
              <a:miter lim="800000"/>
              <a:headEnd/>
              <a:tailEnd/>
            </a:ln>
          </p:spPr>
          <p:txBody>
            <a:bodyPr wrap="none">
              <a:spAutoFit/>
            </a:bodyPr>
            <a:lstStyle/>
            <a:p>
              <a:r>
                <a:rPr lang="zh-CN" altLang="en-US" sz="1200" dirty="0" smtClean="0">
                  <a:latin typeface="微软雅黑" pitchFamily="34" charset="-122"/>
                  <a:ea typeface="微软雅黑" pitchFamily="34" charset="-122"/>
                </a:rPr>
                <a:t>线路</a:t>
              </a:r>
              <a:r>
                <a:rPr lang="en-US" altLang="zh-CN" sz="1200" dirty="0" smtClean="0">
                  <a:latin typeface="微软雅黑" pitchFamily="34" charset="-122"/>
                  <a:ea typeface="微软雅黑" pitchFamily="34" charset="-122"/>
                </a:rPr>
                <a:t>5</a:t>
              </a:r>
            </a:p>
          </p:txBody>
        </p:sp>
      </p:grpSp>
      <p:cxnSp>
        <p:nvCxnSpPr>
          <p:cNvPr id="67" name="直接箭头连接符 66"/>
          <p:cNvCxnSpPr/>
          <p:nvPr/>
        </p:nvCxnSpPr>
        <p:spPr>
          <a:xfrm flipV="1">
            <a:off x="2124844" y="5472965"/>
            <a:ext cx="276446" cy="904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71" name="TextBox 70"/>
          <p:cNvSpPr txBox="1"/>
          <p:nvPr/>
        </p:nvSpPr>
        <p:spPr>
          <a:xfrm>
            <a:off x="1394743" y="5326069"/>
            <a:ext cx="588623" cy="253916"/>
          </a:xfrm>
          <a:prstGeom prst="rect">
            <a:avLst/>
          </a:prstGeom>
          <a:noFill/>
        </p:spPr>
        <p:txBody>
          <a:bodyPr wrap="none" rtlCol="0">
            <a:spAutoFit/>
          </a:bodyPr>
          <a:lstStyle/>
          <a:p>
            <a:r>
              <a:rPr lang="zh-CN" altLang="en-US" sz="1050" b="1" dirty="0" smtClean="0">
                <a:latin typeface="微软雅黑" panose="020B0503020204020204" pitchFamily="34" charset="-122"/>
                <a:ea typeface="微软雅黑" panose="020B0503020204020204" pitchFamily="34" charset="-122"/>
              </a:rPr>
              <a:t>线路六</a:t>
            </a:r>
          </a:p>
        </p:txBody>
      </p:sp>
      <p:cxnSp>
        <p:nvCxnSpPr>
          <p:cNvPr id="38" name="直接连接符 37"/>
          <p:cNvCxnSpPr>
            <a:cxnSpLocks noChangeShapeType="1"/>
          </p:cNvCxnSpPr>
          <p:nvPr/>
        </p:nvCxnSpPr>
        <p:spPr bwMode="auto">
          <a:xfrm>
            <a:off x="3414338" y="1369744"/>
            <a:ext cx="8280400" cy="0"/>
          </a:xfrm>
          <a:prstGeom prst="line">
            <a:avLst/>
          </a:prstGeom>
          <a:noFill/>
          <a:ln w="25400" algn="ctr">
            <a:solidFill>
              <a:srgbClr val="336699"/>
            </a:solidFill>
            <a:round/>
            <a:headEnd/>
            <a:tailEnd/>
          </a:ln>
        </p:spPr>
      </p:cxnSp>
      <p:sp>
        <p:nvSpPr>
          <p:cNvPr id="40" name="Rectangle 472"/>
          <p:cNvSpPr>
            <a:spLocks noChangeArrowheads="1"/>
          </p:cNvSpPr>
          <p:nvPr/>
        </p:nvSpPr>
        <p:spPr bwMode="auto">
          <a:xfrm>
            <a:off x="285294" y="1017036"/>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41" name="TextBox 40"/>
          <p:cNvSpPr txBox="1"/>
          <p:nvPr/>
        </p:nvSpPr>
        <p:spPr>
          <a:xfrm>
            <a:off x="300886" y="1040601"/>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7.</a:t>
            </a:r>
            <a:r>
              <a:rPr lang="zh-CN" altLang="en-US" sz="1400" b="1" dirty="0" smtClean="0">
                <a:solidFill>
                  <a:schemeClr val="bg1"/>
                </a:solidFill>
                <a:latin typeface="微软雅黑" panose="020B0503020204020204" pitchFamily="34" charset="-122"/>
                <a:ea typeface="微软雅黑" panose="020B0503020204020204" pitchFamily="34" charset="-122"/>
              </a:rPr>
              <a:t>配送</a:t>
            </a:r>
            <a:r>
              <a:rPr lang="zh-CN" altLang="en-US" sz="1400" b="1" dirty="0" smtClean="0">
                <a:solidFill>
                  <a:schemeClr val="bg1"/>
                </a:solidFill>
                <a:latin typeface="微软雅黑" panose="020B0503020204020204" pitchFamily="34" charset="-122"/>
                <a:ea typeface="微软雅黑" panose="020B0503020204020204" pitchFamily="34" charset="-122"/>
              </a:rPr>
              <a:t>路线规划</a:t>
            </a:r>
          </a:p>
        </p:txBody>
      </p:sp>
      <p:sp>
        <p:nvSpPr>
          <p:cNvPr id="39" name="矩形 38"/>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rot="5400000">
            <a:off x="495565" y="3812911"/>
            <a:ext cx="4929188"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标题 1"/>
          <p:cNvSpPr txBox="1">
            <a:spLocks/>
          </p:cNvSpPr>
          <p:nvPr/>
        </p:nvSpPr>
        <p:spPr>
          <a:xfrm>
            <a:off x="675219" y="1214439"/>
            <a:ext cx="1896533" cy="1143000"/>
          </a:xfrm>
          <a:prstGeom prst="rect">
            <a:avLst/>
          </a:prstGeom>
        </p:spPr>
        <p:txBody>
          <a:bodyPr lIns="91426" tIns="45713" rIns="91426" bIns="45713" anchor="ctr">
            <a:norm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algn="dist" eaLnBrk="1" fontAlgn="auto" hangingPunct="1">
              <a:spcBef>
                <a:spcPts val="0"/>
              </a:spcBef>
              <a:spcAft>
                <a:spcPts val="0"/>
              </a:spcAft>
              <a:defRPr/>
            </a:pPr>
            <a:r>
              <a:rPr kumimoji="1" lang="zh-CN" altLang="en-US" sz="3200" b="1" dirty="0" smtClean="0">
                <a:solidFill>
                  <a:srgbClr val="404040"/>
                </a:solidFill>
                <a:latin typeface="微软雅黑" pitchFamily="34" charset="-122"/>
                <a:ea typeface="微软雅黑" pitchFamily="34" charset="-122"/>
              </a:rPr>
              <a:t>目录</a:t>
            </a:r>
            <a:r>
              <a:rPr kumimoji="1" lang="en-US" altLang="zh-CN" sz="3200" b="1" dirty="0" smtClean="0">
                <a:solidFill>
                  <a:srgbClr val="404040"/>
                </a:solidFill>
                <a:latin typeface="微软雅黑" pitchFamily="34" charset="-122"/>
                <a:ea typeface="微软雅黑" pitchFamily="34" charset="-122"/>
              </a:rPr>
              <a:t/>
            </a:r>
            <a:br>
              <a:rPr kumimoji="1" lang="en-US" altLang="zh-CN" sz="3200" b="1" dirty="0" smtClean="0">
                <a:solidFill>
                  <a:srgbClr val="404040"/>
                </a:solidFill>
                <a:latin typeface="微软雅黑" pitchFamily="34" charset="-122"/>
                <a:ea typeface="微软雅黑" pitchFamily="34" charset="-122"/>
              </a:rPr>
            </a:br>
            <a:r>
              <a:rPr kumimoji="1" lang="en-US" altLang="zh-CN" sz="1400" b="1" dirty="0" smtClean="0">
                <a:solidFill>
                  <a:schemeClr val="bg1">
                    <a:lumMod val="50000"/>
                  </a:schemeClr>
                </a:solidFill>
                <a:latin typeface="微软雅黑" pitchFamily="34" charset="-122"/>
                <a:ea typeface="微软雅黑" pitchFamily="34" charset="-122"/>
              </a:rPr>
              <a:t>CONTENTS</a:t>
            </a:r>
            <a:endParaRPr kumimoji="1" lang="zh-CN" altLang="en-US" sz="3200" b="1" dirty="0" smtClean="0">
              <a:solidFill>
                <a:schemeClr val="bg1">
                  <a:lumMod val="50000"/>
                </a:schemeClr>
              </a:solidFill>
              <a:latin typeface="微软雅黑" pitchFamily="34" charset="-122"/>
              <a:ea typeface="微软雅黑" pitchFamily="34" charset="-122"/>
            </a:endParaRPr>
          </a:p>
        </p:txBody>
      </p:sp>
      <p:pic>
        <p:nvPicPr>
          <p:cNvPr id="40" name="图片 1" descr="福田－乘用车.jpg"/>
          <p:cNvPicPr>
            <a:picLocks noChangeAspect="1"/>
          </p:cNvPicPr>
          <p:nvPr/>
        </p:nvPicPr>
        <p:blipFill>
          <a:blip r:embed="rId2" cstate="email"/>
          <a:srcRect/>
          <a:stretch>
            <a:fillRect/>
          </a:stretch>
        </p:blipFill>
        <p:spPr bwMode="auto">
          <a:xfrm>
            <a:off x="601236" y="3356992"/>
            <a:ext cx="1949755" cy="1173464"/>
          </a:xfrm>
          <a:prstGeom prst="rect">
            <a:avLst/>
          </a:prstGeom>
          <a:noFill/>
          <a:ln w="76200">
            <a:noFill/>
          </a:ln>
          <a:effectLst>
            <a:outerShdw blurRad="50800" dist="38100" dir="2700000" algn="tl" rotWithShape="0">
              <a:prstClr val="black">
                <a:alpha val="40000"/>
              </a:prstClr>
            </a:outerShdw>
            <a:softEdge rad="63500"/>
          </a:effectLst>
        </p:spPr>
      </p:pic>
      <p:pic>
        <p:nvPicPr>
          <p:cNvPr id="41"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1236" y="4797152"/>
            <a:ext cx="1949755" cy="1224136"/>
          </a:xfrm>
          <a:prstGeom prst="rect">
            <a:avLst/>
          </a:prstGeom>
          <a:noFill/>
          <a:ln w="76200">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表格 6"/>
          <p:cNvGraphicFramePr>
            <a:graphicFrameLocks noGrp="1"/>
          </p:cNvGraphicFramePr>
          <p:nvPr/>
        </p:nvGraphicFramePr>
        <p:xfrm>
          <a:off x="4887450" y="1683223"/>
          <a:ext cx="4534456" cy="457200"/>
        </p:xfrm>
        <a:graphic>
          <a:graphicData uri="http://schemas.openxmlformats.org/drawingml/2006/table">
            <a:tbl>
              <a:tblPr firstRow="1" bandRow="1">
                <a:tableStyleId>{5C22544A-7EE6-4342-B048-85BDC9FD1C3A}</a:tableStyleId>
              </a:tblPr>
              <a:tblGrid>
                <a:gridCol w="4534456"/>
              </a:tblGrid>
              <a:tr h="370840">
                <a:tc>
                  <a:txBody>
                    <a:bodyPr/>
                    <a:lstStyle/>
                    <a:p>
                      <a:r>
                        <a:rPr lang="zh-CN" altLang="en-US" sz="2400" dirty="0" smtClean="0">
                          <a:solidFill>
                            <a:schemeClr val="bg1"/>
                          </a:solidFill>
                          <a:latin typeface="微软雅黑" pitchFamily="34" charset="-122"/>
                          <a:ea typeface="微软雅黑" pitchFamily="34" charset="-122"/>
                        </a:rPr>
                        <a:t>一</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总装</a:t>
                      </a:r>
                      <a:r>
                        <a:rPr lang="zh-CN" altLang="en-US" sz="2400" dirty="0" smtClean="0">
                          <a:solidFill>
                            <a:schemeClr val="bg1"/>
                          </a:solidFill>
                          <a:latin typeface="微软雅黑" pitchFamily="34" charset="-122"/>
                          <a:ea typeface="微软雅黑" pitchFamily="34" charset="-122"/>
                        </a:rPr>
                        <a:t>部标准件配送现状分析</a:t>
                      </a:r>
                      <a:endParaRPr lang="zh-CN" altLang="en-US" sz="2400" dirty="0">
                        <a:solidFill>
                          <a:schemeClr val="bg1"/>
                        </a:solidFill>
                        <a:latin typeface="微软雅黑" pitchFamily="34" charset="-122"/>
                        <a:ea typeface="微软雅黑" pitchFamily="34" charset="-122"/>
                      </a:endParaRPr>
                    </a:p>
                  </a:txBody>
                  <a:tcPr/>
                </a:tc>
              </a:tr>
            </a:tbl>
          </a:graphicData>
        </a:graphic>
      </p:graphicFrame>
      <p:graphicFrame>
        <p:nvGraphicFramePr>
          <p:cNvPr id="11" name="表格 10"/>
          <p:cNvGraphicFramePr>
            <a:graphicFrameLocks noGrp="1"/>
          </p:cNvGraphicFramePr>
          <p:nvPr/>
        </p:nvGraphicFramePr>
        <p:xfrm>
          <a:off x="4876693" y="2457757"/>
          <a:ext cx="4569910" cy="457200"/>
        </p:xfrm>
        <a:graphic>
          <a:graphicData uri="http://schemas.openxmlformats.org/drawingml/2006/table">
            <a:tbl>
              <a:tblPr firstRow="1" bandRow="1">
                <a:tableStyleId>{5C22544A-7EE6-4342-B048-85BDC9FD1C3A}</a:tableStyleId>
              </a:tblPr>
              <a:tblGrid>
                <a:gridCol w="4569910"/>
              </a:tblGrid>
              <a:tr h="370840">
                <a:tc>
                  <a:txBody>
                    <a:bodyPr/>
                    <a:lstStyle/>
                    <a:p>
                      <a:r>
                        <a:rPr lang="zh-CN" altLang="en-US" sz="2400" dirty="0" smtClean="0">
                          <a:solidFill>
                            <a:schemeClr val="bg1"/>
                          </a:solidFill>
                          <a:latin typeface="微软雅黑" pitchFamily="34" charset="-122"/>
                          <a:ea typeface="微软雅黑" pitchFamily="34" charset="-122"/>
                        </a:rPr>
                        <a:t>二</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看</a:t>
                      </a:r>
                      <a:r>
                        <a:rPr lang="zh-CN" altLang="en-US" sz="2400" dirty="0" smtClean="0">
                          <a:solidFill>
                            <a:schemeClr val="bg1"/>
                          </a:solidFill>
                          <a:latin typeface="微软雅黑" pitchFamily="34" charset="-122"/>
                          <a:ea typeface="微软雅黑" pitchFamily="34" charset="-122"/>
                        </a:rPr>
                        <a:t>板卡介绍</a:t>
                      </a:r>
                      <a:endParaRPr lang="zh-CN" altLang="en-US" sz="2400" dirty="0">
                        <a:solidFill>
                          <a:schemeClr val="bg1"/>
                        </a:solidFill>
                        <a:latin typeface="微软雅黑" pitchFamily="34" charset="-122"/>
                        <a:ea typeface="微软雅黑" pitchFamily="34" charset="-122"/>
                      </a:endParaRPr>
                    </a:p>
                  </a:txBody>
                  <a:tcPr/>
                </a:tc>
              </a:tr>
            </a:tbl>
          </a:graphicData>
        </a:graphic>
      </p:graphicFrame>
      <p:graphicFrame>
        <p:nvGraphicFramePr>
          <p:cNvPr id="12" name="表格 11"/>
          <p:cNvGraphicFramePr>
            <a:graphicFrameLocks noGrp="1"/>
          </p:cNvGraphicFramePr>
          <p:nvPr/>
        </p:nvGraphicFramePr>
        <p:xfrm>
          <a:off x="4887451" y="3286098"/>
          <a:ext cx="4546223" cy="457200"/>
        </p:xfrm>
        <a:graphic>
          <a:graphicData uri="http://schemas.openxmlformats.org/drawingml/2006/table">
            <a:tbl>
              <a:tblPr firstRow="1" bandRow="1">
                <a:tableStyleId>{5C22544A-7EE6-4342-B048-85BDC9FD1C3A}</a:tableStyleId>
              </a:tblPr>
              <a:tblGrid>
                <a:gridCol w="4546223"/>
              </a:tblGrid>
              <a:tr h="370840">
                <a:tc>
                  <a:txBody>
                    <a:bodyPr/>
                    <a:lstStyle/>
                    <a:p>
                      <a:r>
                        <a:rPr lang="zh-CN" altLang="en-US" sz="2400" dirty="0" smtClean="0">
                          <a:solidFill>
                            <a:schemeClr val="bg1"/>
                          </a:solidFill>
                          <a:latin typeface="微软雅黑" pitchFamily="34" charset="-122"/>
                          <a:ea typeface="微软雅黑" pitchFamily="34" charset="-122"/>
                        </a:rPr>
                        <a:t>三</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推行</a:t>
                      </a:r>
                      <a:r>
                        <a:rPr lang="zh-CN" altLang="en-US" sz="2400" dirty="0" smtClean="0">
                          <a:solidFill>
                            <a:schemeClr val="bg1"/>
                          </a:solidFill>
                          <a:latin typeface="微软雅黑" pitchFamily="34" charset="-122"/>
                          <a:ea typeface="微软雅黑" pitchFamily="34" charset="-122"/>
                        </a:rPr>
                        <a:t>看板卡实施对策</a:t>
                      </a:r>
                      <a:endParaRPr lang="zh-CN" altLang="en-US" sz="2400" dirty="0">
                        <a:solidFill>
                          <a:schemeClr val="bg1"/>
                        </a:solidFill>
                        <a:latin typeface="微软雅黑" pitchFamily="34" charset="-122"/>
                        <a:ea typeface="微软雅黑" pitchFamily="34" charset="-122"/>
                      </a:endParaRPr>
                    </a:p>
                  </a:txBody>
                  <a:tcPr/>
                </a:tc>
              </a:tr>
            </a:tbl>
          </a:graphicData>
        </a:graphic>
      </p:graphicFrame>
      <p:graphicFrame>
        <p:nvGraphicFramePr>
          <p:cNvPr id="13" name="表格 12"/>
          <p:cNvGraphicFramePr>
            <a:graphicFrameLocks noGrp="1"/>
          </p:cNvGraphicFramePr>
          <p:nvPr/>
        </p:nvGraphicFramePr>
        <p:xfrm>
          <a:off x="4898211" y="4157490"/>
          <a:ext cx="4546222" cy="457200"/>
        </p:xfrm>
        <a:graphic>
          <a:graphicData uri="http://schemas.openxmlformats.org/drawingml/2006/table">
            <a:tbl>
              <a:tblPr firstRow="1" bandRow="1">
                <a:tableStyleId>{5C22544A-7EE6-4342-B048-85BDC9FD1C3A}</a:tableStyleId>
              </a:tblPr>
              <a:tblGrid>
                <a:gridCol w="4546222"/>
              </a:tblGrid>
              <a:tr h="370840">
                <a:tc>
                  <a:txBody>
                    <a:bodyPr/>
                    <a:lstStyle/>
                    <a:p>
                      <a:r>
                        <a:rPr lang="zh-CN" altLang="en-US" sz="2400" dirty="0" smtClean="0">
                          <a:solidFill>
                            <a:schemeClr val="bg1"/>
                          </a:solidFill>
                          <a:latin typeface="微软雅黑" pitchFamily="34" charset="-122"/>
                          <a:ea typeface="微软雅黑" pitchFamily="34" charset="-122"/>
                        </a:rPr>
                        <a:t>四</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资源</a:t>
                      </a:r>
                      <a:r>
                        <a:rPr lang="zh-CN" altLang="en-US" sz="2400" dirty="0" smtClean="0">
                          <a:solidFill>
                            <a:schemeClr val="bg1"/>
                          </a:solidFill>
                          <a:latin typeface="微软雅黑" pitchFamily="34" charset="-122"/>
                          <a:ea typeface="微软雅黑" pitchFamily="34" charset="-122"/>
                        </a:rPr>
                        <a:t>配置及费用</a:t>
                      </a:r>
                      <a:endParaRPr lang="zh-CN" altLang="en-US" sz="2400" dirty="0">
                        <a:solidFill>
                          <a:schemeClr val="bg1"/>
                        </a:solidFill>
                        <a:latin typeface="微软雅黑" pitchFamily="34" charset="-122"/>
                        <a:ea typeface="微软雅黑" pitchFamily="34" charset="-122"/>
                      </a:endParaRPr>
                    </a:p>
                  </a:txBody>
                  <a:tcPr/>
                </a:tc>
              </a:tr>
            </a:tbl>
          </a:graphicData>
        </a:graphic>
      </p:graphicFrame>
      <p:graphicFrame>
        <p:nvGraphicFramePr>
          <p:cNvPr id="14" name="表格 13"/>
          <p:cNvGraphicFramePr>
            <a:graphicFrameLocks noGrp="1"/>
          </p:cNvGraphicFramePr>
          <p:nvPr/>
        </p:nvGraphicFramePr>
        <p:xfrm>
          <a:off x="4908968" y="4996585"/>
          <a:ext cx="4558090" cy="457200"/>
        </p:xfrm>
        <a:graphic>
          <a:graphicData uri="http://schemas.openxmlformats.org/drawingml/2006/table">
            <a:tbl>
              <a:tblPr firstRow="1" bandRow="1">
                <a:tableStyleId>{5C22544A-7EE6-4342-B048-85BDC9FD1C3A}</a:tableStyleId>
              </a:tblPr>
              <a:tblGrid>
                <a:gridCol w="4558090"/>
              </a:tblGrid>
              <a:tr h="370840">
                <a:tc>
                  <a:txBody>
                    <a:bodyPr/>
                    <a:lstStyle/>
                    <a:p>
                      <a:r>
                        <a:rPr lang="zh-CN" altLang="en-US" sz="2400" dirty="0" smtClean="0">
                          <a:solidFill>
                            <a:schemeClr val="bg1"/>
                          </a:solidFill>
                          <a:latin typeface="微软雅黑" pitchFamily="34" charset="-122"/>
                          <a:ea typeface="微软雅黑" pitchFamily="34" charset="-122"/>
                        </a:rPr>
                        <a:t>五</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下一步</a:t>
                      </a:r>
                      <a:r>
                        <a:rPr lang="zh-CN" altLang="en-US" sz="2400" dirty="0" smtClean="0">
                          <a:solidFill>
                            <a:schemeClr val="bg1"/>
                          </a:solidFill>
                          <a:latin typeface="微软雅黑" pitchFamily="34" charset="-122"/>
                          <a:ea typeface="微软雅黑" pitchFamily="34" charset="-122"/>
                        </a:rPr>
                        <a:t>重点工作计划</a:t>
                      </a:r>
                      <a:endParaRPr lang="zh-CN" altLang="en-US" sz="2400" dirty="0">
                        <a:solidFill>
                          <a:schemeClr val="bg1"/>
                        </a:solidFill>
                        <a:latin typeface="微软雅黑" pitchFamily="34" charset="-122"/>
                        <a:ea typeface="微软雅黑" pitchFamily="34" charset="-122"/>
                      </a:endParaRPr>
                    </a:p>
                  </a:txBody>
                  <a:tcPr/>
                </a:tc>
              </a:tr>
            </a:tbl>
          </a:graphicData>
        </a:graphic>
      </p:graphicFrame>
    </p:spTree>
    <p:extLst>
      <p:ext uri="{BB962C8B-B14F-4D97-AF65-F5344CB8AC3E}">
        <p14:creationId xmlns:p14="http://schemas.microsoft.com/office/powerpoint/2010/main" xmlns="" val="4308590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29761" y="1441108"/>
            <a:ext cx="2515043" cy="307777"/>
          </a:xfrm>
          <a:prstGeom prst="rect">
            <a:avLst/>
          </a:prstGeom>
          <a:noFill/>
          <a:ln w="9525" algn="ctr">
            <a:noFill/>
            <a:miter lim="800000"/>
            <a:headEnd/>
            <a:tailEnd/>
          </a:ln>
          <a:effectLst/>
        </p:spPr>
        <p:txBody>
          <a:bodyPr wrap="square">
            <a:spAutoFit/>
          </a:bodyPr>
          <a:lstStyle/>
          <a:p>
            <a:pPr algn="l">
              <a:spcBef>
                <a:spcPct val="50000"/>
              </a:spcBef>
            </a:pPr>
            <a:r>
              <a:rPr lang="en-US" altLang="zh-CN" sz="1400" b="1" dirty="0" smtClean="0">
                <a:latin typeface="微软雅黑" pitchFamily="34" charset="-122"/>
                <a:ea typeface="微软雅黑" pitchFamily="34" charset="-122"/>
              </a:rPr>
              <a:t>9.1.</a:t>
            </a:r>
            <a:r>
              <a:rPr lang="zh-CN" altLang="en-US" sz="1400" b="1" dirty="0" smtClean="0">
                <a:latin typeface="微软雅黑" pitchFamily="34" charset="-122"/>
                <a:ea typeface="微软雅黑" pitchFamily="34" charset="-122"/>
              </a:rPr>
              <a:t>操作</a:t>
            </a:r>
            <a:r>
              <a:rPr lang="zh-CN" altLang="en-US" sz="1400" b="1" dirty="0" smtClean="0">
                <a:latin typeface="微软雅黑" pitchFamily="34" charset="-122"/>
                <a:ea typeface="微软雅黑" pitchFamily="34" charset="-122"/>
              </a:rPr>
              <a:t>环节及职能职责</a:t>
            </a:r>
            <a:endParaRPr lang="zh-CN" altLang="en-US" sz="1400" b="1" dirty="0">
              <a:latin typeface="微软雅黑" pitchFamily="34" charset="-122"/>
              <a:ea typeface="微软雅黑"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xmlns="" val="3785660793"/>
              </p:ext>
            </p:extLst>
          </p:nvPr>
        </p:nvGraphicFramePr>
        <p:xfrm>
          <a:off x="625860" y="1824796"/>
          <a:ext cx="10956806" cy="4475385"/>
        </p:xfrm>
        <a:graphic>
          <a:graphicData uri="http://schemas.openxmlformats.org/drawingml/2006/table">
            <a:tbl>
              <a:tblPr>
                <a:tableStyleId>{3C2FFA5D-87B4-456A-9821-1D502468CF0F}</a:tableStyleId>
              </a:tblPr>
              <a:tblGrid>
                <a:gridCol w="637702"/>
                <a:gridCol w="929900"/>
                <a:gridCol w="1475136"/>
                <a:gridCol w="1485035"/>
                <a:gridCol w="5251812"/>
                <a:gridCol w="1177221"/>
              </a:tblGrid>
              <a:tr h="459860">
                <a:tc>
                  <a:txBody>
                    <a:bodyPr/>
                    <a:lstStyle/>
                    <a:p>
                      <a:pPr marL="0" algn="ctr" defTabSz="914400" rtl="0" eaLnBrk="1" fontAlgn="ctr" latinLnBrk="0" hangingPunct="1"/>
                      <a:r>
                        <a:rPr lang="zh-CN" altLang="en-US" sz="1200" b="1" u="none" strike="noStrike" kern="1200" dirty="0">
                          <a:solidFill>
                            <a:schemeClr val="bg1"/>
                          </a:solidFill>
                          <a:effectLst/>
                          <a:latin typeface="微软雅黑" pitchFamily="34" charset="-122"/>
                          <a:ea typeface="微软雅黑" pitchFamily="34" charset="-122"/>
                        </a:rPr>
                        <a:t>序号</a:t>
                      </a:r>
                      <a:endParaRPr lang="zh-CN" altLang="en-US" sz="1200" b="1" u="none" strike="noStrike" kern="1200" dirty="0">
                        <a:solidFill>
                          <a:schemeClr val="bg1"/>
                        </a:solidFill>
                        <a:effectLst/>
                        <a:latin typeface="微软雅黑" pitchFamily="34" charset="-122"/>
                        <a:ea typeface="微软雅黑" pitchFamily="34" charset="-122"/>
                        <a:cs typeface="+mn-cs"/>
                      </a:endParaRPr>
                    </a:p>
                  </a:txBody>
                  <a:tcPr marL="3244" marR="3244" marT="3245" marB="0" anchor="ctr">
                    <a:solidFill>
                      <a:srgbClr val="00B05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微软雅黑" pitchFamily="34" charset="-122"/>
                          <a:ea typeface="微软雅黑" pitchFamily="34" charset="-122"/>
                        </a:rPr>
                        <a:t>操作环节</a:t>
                      </a:r>
                      <a:endParaRPr lang="zh-CN" altLang="en-US" sz="1200" b="1" u="none" strike="noStrike" kern="1200" dirty="0">
                        <a:solidFill>
                          <a:schemeClr val="bg1"/>
                        </a:solidFill>
                        <a:effectLst/>
                        <a:latin typeface="微软雅黑" pitchFamily="34" charset="-122"/>
                        <a:ea typeface="微软雅黑" pitchFamily="34" charset="-122"/>
                        <a:cs typeface="+mn-cs"/>
                      </a:endParaRPr>
                    </a:p>
                  </a:txBody>
                  <a:tcPr marL="3244" marR="3244" marT="3245" marB="0" anchor="ctr">
                    <a:solidFill>
                      <a:srgbClr val="00B05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微软雅黑" pitchFamily="34" charset="-122"/>
                          <a:ea typeface="微软雅黑" pitchFamily="34" charset="-122"/>
                        </a:rPr>
                        <a:t>岗位描述</a:t>
                      </a:r>
                      <a:endParaRPr lang="zh-CN" altLang="en-US" sz="1200" b="1" u="none" strike="noStrike" kern="1200" dirty="0">
                        <a:solidFill>
                          <a:schemeClr val="bg1"/>
                        </a:solidFill>
                        <a:effectLst/>
                        <a:latin typeface="微软雅黑" pitchFamily="34" charset="-122"/>
                        <a:ea typeface="微软雅黑" pitchFamily="34" charset="-122"/>
                        <a:cs typeface="+mn-cs"/>
                      </a:endParaRPr>
                    </a:p>
                  </a:txBody>
                  <a:tcPr marL="3244" marR="3244" marT="3245" marB="0" anchor="ctr">
                    <a:solidFill>
                      <a:srgbClr val="00B05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微软雅黑" pitchFamily="34" charset="-122"/>
                          <a:ea typeface="微软雅黑" pitchFamily="34" charset="-122"/>
                        </a:rPr>
                        <a:t>责任人</a:t>
                      </a:r>
                      <a:endParaRPr lang="zh-CN" altLang="en-US" sz="1200" b="1" u="none" strike="noStrike" kern="1200" dirty="0">
                        <a:solidFill>
                          <a:schemeClr val="bg1"/>
                        </a:solidFill>
                        <a:effectLst/>
                        <a:latin typeface="微软雅黑" pitchFamily="34" charset="-122"/>
                        <a:ea typeface="微软雅黑" pitchFamily="34" charset="-122"/>
                        <a:cs typeface="+mn-cs"/>
                      </a:endParaRPr>
                    </a:p>
                  </a:txBody>
                  <a:tcPr marL="3244" marR="3244" marT="3245" marB="0" anchor="ctr">
                    <a:solidFill>
                      <a:srgbClr val="00B05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微软雅黑" pitchFamily="34" charset="-122"/>
                          <a:ea typeface="微软雅黑" pitchFamily="34" charset="-122"/>
                        </a:rPr>
                        <a:t>工作步骤</a:t>
                      </a:r>
                      <a:endParaRPr lang="zh-CN" altLang="en-US" sz="1200" b="1" u="none" strike="noStrike" kern="1200" dirty="0">
                        <a:solidFill>
                          <a:schemeClr val="bg1"/>
                        </a:solidFill>
                        <a:effectLst/>
                        <a:latin typeface="微软雅黑" pitchFamily="34" charset="-122"/>
                        <a:ea typeface="微软雅黑" pitchFamily="34" charset="-122"/>
                        <a:cs typeface="+mn-cs"/>
                      </a:endParaRPr>
                    </a:p>
                  </a:txBody>
                  <a:tcPr marL="3244" marR="3244" marT="3245" marB="0" anchor="ctr">
                    <a:solidFill>
                      <a:srgbClr val="00B050"/>
                    </a:solidFill>
                  </a:tcPr>
                </a:tc>
                <a:tc>
                  <a:txBody>
                    <a:bodyPr/>
                    <a:lstStyle/>
                    <a:p>
                      <a:pPr marL="0" algn="ctr" defTabSz="914400" rtl="0" eaLnBrk="1" fontAlgn="ctr" latinLnBrk="0" hangingPunct="1"/>
                      <a:r>
                        <a:rPr lang="zh-CN" altLang="en-US" sz="1200" b="1" u="none" strike="noStrike" kern="1200" dirty="0">
                          <a:solidFill>
                            <a:schemeClr val="bg1"/>
                          </a:solidFill>
                          <a:effectLst/>
                          <a:latin typeface="微软雅黑" pitchFamily="34" charset="-122"/>
                          <a:ea typeface="微软雅黑" pitchFamily="34" charset="-122"/>
                        </a:rPr>
                        <a:t>备注</a:t>
                      </a:r>
                      <a:endParaRPr lang="zh-CN" altLang="en-US" sz="1200" b="1" u="none" strike="noStrike" kern="1200" dirty="0">
                        <a:solidFill>
                          <a:schemeClr val="bg1"/>
                        </a:solidFill>
                        <a:effectLst/>
                        <a:latin typeface="微软雅黑" pitchFamily="34" charset="-122"/>
                        <a:ea typeface="微软雅黑" pitchFamily="34" charset="-122"/>
                        <a:cs typeface="+mn-cs"/>
                      </a:endParaRPr>
                    </a:p>
                  </a:txBody>
                  <a:tcPr marL="3244" marR="3244" marT="3245" marB="0" anchor="ctr">
                    <a:solidFill>
                      <a:srgbClr val="00B050"/>
                    </a:solidFill>
                  </a:tcPr>
                </a:tc>
              </a:tr>
              <a:tr h="1002495">
                <a:tc rowSpan="2">
                  <a:txBody>
                    <a:bodyPr/>
                    <a:lstStyle/>
                    <a:p>
                      <a:pPr algn="ctr" fontAlgn="ctr"/>
                      <a:r>
                        <a:rPr lang="en-US" altLang="zh-CN" sz="1200" b="1" u="none" strike="noStrike" dirty="0">
                          <a:solidFill>
                            <a:schemeClr val="bg1"/>
                          </a:solidFill>
                          <a:effectLst/>
                          <a:latin typeface="微软雅黑" pitchFamily="34" charset="-122"/>
                          <a:ea typeface="微软雅黑" pitchFamily="34" charset="-122"/>
                        </a:rPr>
                        <a:t>1</a:t>
                      </a:r>
                      <a:endParaRPr lang="en-US" altLang="zh-CN"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rowSpan="2">
                  <a:txBody>
                    <a:bodyPr/>
                    <a:lstStyle/>
                    <a:p>
                      <a:pPr algn="ctr" fontAlgn="ctr"/>
                      <a:r>
                        <a:rPr lang="zh-CN" altLang="en-US" sz="1200" b="1" u="none" strike="noStrike" dirty="0">
                          <a:solidFill>
                            <a:schemeClr val="bg1"/>
                          </a:solidFill>
                          <a:effectLst/>
                          <a:latin typeface="微软雅黑" pitchFamily="34" charset="-122"/>
                          <a:ea typeface="微软雅黑" pitchFamily="34" charset="-122"/>
                        </a:rPr>
                        <a:t>投卡</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zh-CN" altLang="en-US" sz="1200" b="1" u="none" strike="noStrike" dirty="0">
                          <a:solidFill>
                            <a:schemeClr val="bg1"/>
                          </a:solidFill>
                          <a:effectLst/>
                          <a:latin typeface="微软雅黑" pitchFamily="34" charset="-122"/>
                          <a:ea typeface="微软雅黑" pitchFamily="34" charset="-122"/>
                        </a:rPr>
                        <a:t>该箱物料的第一个零部件使用时开始投卡</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smtClean="0">
                          <a:solidFill>
                            <a:schemeClr val="bg1"/>
                          </a:solidFill>
                          <a:effectLst/>
                          <a:latin typeface="微软雅黑" pitchFamily="34" charset="-122"/>
                          <a:ea typeface="微软雅黑" pitchFamily="34" charset="-122"/>
                        </a:rPr>
                        <a:t>生产线工人</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en-US" altLang="zh-CN" sz="1200" b="1" u="none" strike="noStrike" dirty="0" smtClean="0">
                          <a:solidFill>
                            <a:schemeClr val="bg1"/>
                          </a:solidFill>
                          <a:effectLst/>
                          <a:latin typeface="微软雅黑" pitchFamily="34" charset="-122"/>
                          <a:ea typeface="微软雅黑" pitchFamily="34" charset="-122"/>
                        </a:rPr>
                        <a:t>1</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生产线</a:t>
                      </a:r>
                      <a:r>
                        <a:rPr lang="zh-CN" altLang="en-US" sz="1200" b="1" u="none" strike="noStrike" dirty="0">
                          <a:solidFill>
                            <a:schemeClr val="bg1"/>
                          </a:solidFill>
                          <a:effectLst/>
                          <a:latin typeface="微软雅黑" pitchFamily="34" charset="-122"/>
                          <a:ea typeface="微软雅黑" pitchFamily="34" charset="-122"/>
                        </a:rPr>
                        <a:t>边开始使用物料</a:t>
                      </a:r>
                      <a:br>
                        <a:rPr lang="zh-CN" altLang="en-US" sz="1200" b="1" u="none" strike="noStrike" dirty="0">
                          <a:solidFill>
                            <a:schemeClr val="bg1"/>
                          </a:solidFill>
                          <a:effectLst/>
                          <a:latin typeface="微软雅黑" pitchFamily="34" charset="-122"/>
                          <a:ea typeface="微软雅黑" pitchFamily="34" charset="-122"/>
                        </a:rPr>
                      </a:br>
                      <a:r>
                        <a:rPr lang="en-US" altLang="zh-CN" sz="1200" b="1" u="none" strike="noStrike" dirty="0" smtClean="0">
                          <a:solidFill>
                            <a:schemeClr val="bg1"/>
                          </a:solidFill>
                          <a:effectLst/>
                          <a:latin typeface="微软雅黑" pitchFamily="34" charset="-122"/>
                          <a:ea typeface="微软雅黑" pitchFamily="34" charset="-122"/>
                        </a:rPr>
                        <a:t>2</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该</a:t>
                      </a:r>
                      <a:r>
                        <a:rPr lang="zh-CN" altLang="en-US" sz="1200" b="1" u="none" strike="noStrike" dirty="0">
                          <a:solidFill>
                            <a:schemeClr val="bg1"/>
                          </a:solidFill>
                          <a:effectLst/>
                          <a:latin typeface="微软雅黑" pitchFamily="34" charset="-122"/>
                          <a:ea typeface="微软雅黑" pitchFamily="34" charset="-122"/>
                        </a:rPr>
                        <a:t>箱物料使用完毕</a:t>
                      </a:r>
                      <a:br>
                        <a:rPr lang="zh-CN" altLang="en-US" sz="1200" b="1" u="none" strike="noStrike" dirty="0">
                          <a:solidFill>
                            <a:schemeClr val="bg1"/>
                          </a:solidFill>
                          <a:effectLst/>
                          <a:latin typeface="微软雅黑" pitchFamily="34" charset="-122"/>
                          <a:ea typeface="微软雅黑" pitchFamily="34" charset="-122"/>
                        </a:rPr>
                      </a:br>
                      <a:r>
                        <a:rPr lang="en-US" altLang="zh-CN" sz="1200" b="1" u="none" strike="noStrike" dirty="0" smtClean="0">
                          <a:solidFill>
                            <a:schemeClr val="bg1"/>
                          </a:solidFill>
                          <a:effectLst/>
                          <a:latin typeface="微软雅黑" pitchFamily="34" charset="-122"/>
                          <a:ea typeface="微软雅黑" pitchFamily="34" charset="-122"/>
                        </a:rPr>
                        <a:t>3</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空</a:t>
                      </a:r>
                      <a:r>
                        <a:rPr lang="zh-CN" altLang="en-US" sz="1200" b="1" u="none" strike="noStrike" dirty="0">
                          <a:solidFill>
                            <a:schemeClr val="bg1"/>
                          </a:solidFill>
                          <a:effectLst/>
                          <a:latin typeface="微软雅黑" pitchFamily="34" charset="-122"/>
                          <a:ea typeface="微软雅黑" pitchFamily="34" charset="-122"/>
                        </a:rPr>
                        <a:t>箱投递至流利货架的空箱返回层</a:t>
                      </a:r>
                      <a:br>
                        <a:rPr lang="zh-CN" altLang="en-US" sz="1200" b="1" u="none" strike="noStrike" dirty="0">
                          <a:solidFill>
                            <a:schemeClr val="bg1"/>
                          </a:solidFill>
                          <a:effectLst/>
                          <a:latin typeface="微软雅黑" pitchFamily="34" charset="-122"/>
                          <a:ea typeface="微软雅黑" pitchFamily="34" charset="-122"/>
                        </a:rPr>
                      </a:br>
                      <a:r>
                        <a:rPr lang="en-US" altLang="zh-CN" sz="1200" b="1" u="none" strike="noStrike" dirty="0" smtClean="0">
                          <a:solidFill>
                            <a:schemeClr val="bg1"/>
                          </a:solidFill>
                          <a:effectLst/>
                          <a:latin typeface="微软雅黑" pitchFamily="34" charset="-122"/>
                          <a:ea typeface="微软雅黑" pitchFamily="34" charset="-122"/>
                        </a:rPr>
                        <a:t>4</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拿</a:t>
                      </a:r>
                      <a:r>
                        <a:rPr lang="zh-CN" altLang="en-US" sz="1200" b="1" u="none" strike="noStrike" dirty="0">
                          <a:solidFill>
                            <a:schemeClr val="bg1"/>
                          </a:solidFill>
                          <a:effectLst/>
                          <a:latin typeface="微软雅黑" pitchFamily="34" charset="-122"/>
                          <a:ea typeface="微软雅黑" pitchFamily="34" charset="-122"/>
                        </a:rPr>
                        <a:t>出流利架上新的一箱物料</a:t>
                      </a:r>
                      <a:br>
                        <a:rPr lang="zh-CN" altLang="en-US" sz="1200" b="1" u="none" strike="noStrike" dirty="0">
                          <a:solidFill>
                            <a:schemeClr val="bg1"/>
                          </a:solidFill>
                          <a:effectLst/>
                          <a:latin typeface="微软雅黑" pitchFamily="34" charset="-122"/>
                          <a:ea typeface="微软雅黑" pitchFamily="34" charset="-122"/>
                        </a:rPr>
                      </a:br>
                      <a:r>
                        <a:rPr lang="en-US" altLang="zh-CN" sz="1200" b="1" u="none" strike="noStrike" dirty="0" smtClean="0">
                          <a:solidFill>
                            <a:schemeClr val="bg1"/>
                          </a:solidFill>
                          <a:effectLst/>
                          <a:latin typeface="微软雅黑" pitchFamily="34" charset="-122"/>
                          <a:ea typeface="微软雅黑" pitchFamily="34" charset="-122"/>
                        </a:rPr>
                        <a:t>5</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使用</a:t>
                      </a:r>
                      <a:r>
                        <a:rPr lang="zh-CN" altLang="en-US" sz="1200" b="1" u="none" strike="noStrike" dirty="0">
                          <a:solidFill>
                            <a:schemeClr val="bg1"/>
                          </a:solidFill>
                          <a:effectLst/>
                          <a:latin typeface="微软雅黑" pitchFamily="34" charset="-122"/>
                          <a:ea typeface="微软雅黑" pitchFamily="34" charset="-122"/>
                        </a:rPr>
                        <a:t>该箱第一个零部件时投递看板卡至看板盒</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a:solidFill>
                            <a:schemeClr val="bg1"/>
                          </a:solidFill>
                          <a:effectLst/>
                          <a:latin typeface="微软雅黑" pitchFamily="34" charset="-122"/>
                          <a:ea typeface="微软雅黑" pitchFamily="34" charset="-122"/>
                        </a:rPr>
                        <a:t>　</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r>
              <a:tr h="602713">
                <a:tc vMerge="1">
                  <a:txBody>
                    <a:bodyPr/>
                    <a:lstStyle/>
                    <a:p>
                      <a:pPr algn="ctr" fontAlgn="ctr"/>
                      <a:endParaRPr lang="en-US" altLang="zh-CN" sz="1200" b="0" i="0" u="none" strike="noStrike" dirty="0">
                        <a:solidFill>
                          <a:schemeClr val="tx1"/>
                        </a:solidFill>
                        <a:effectLst/>
                        <a:latin typeface="宋体"/>
                      </a:endParaRPr>
                    </a:p>
                  </a:txBody>
                  <a:tcPr marL="3244" marR="3244" marT="3244" marB="0" anchor="ctr">
                    <a:solidFill>
                      <a:srgbClr val="CCECFF"/>
                    </a:solidFill>
                  </a:tcPr>
                </a:tc>
                <a:tc vMerge="1">
                  <a:txBody>
                    <a:bodyPr/>
                    <a:lstStyle/>
                    <a:p>
                      <a:pPr algn="ctr" fontAlgn="ctr"/>
                      <a:endParaRPr lang="zh-CN" altLang="en-US" sz="1200" b="0" i="0" u="none" strike="noStrike" dirty="0">
                        <a:solidFill>
                          <a:schemeClr val="tx1"/>
                        </a:solidFill>
                        <a:effectLst/>
                        <a:latin typeface="宋体"/>
                      </a:endParaRPr>
                    </a:p>
                  </a:txBody>
                  <a:tcPr marL="3244" marR="3244" marT="3244" marB="0" anchor="ctr">
                    <a:solidFill>
                      <a:srgbClr val="CCECFF"/>
                    </a:solidFill>
                  </a:tcPr>
                </a:tc>
                <a:tc>
                  <a:txBody>
                    <a:bodyPr/>
                    <a:lstStyle/>
                    <a:p>
                      <a:pPr algn="l" fontAlgn="ctr"/>
                      <a:r>
                        <a:rPr lang="zh-CN" altLang="en-US" sz="1200" b="1" u="none" strike="noStrike" dirty="0" smtClean="0">
                          <a:solidFill>
                            <a:schemeClr val="bg1"/>
                          </a:solidFill>
                          <a:effectLst/>
                          <a:latin typeface="微软雅黑" pitchFamily="34" charset="-122"/>
                          <a:ea typeface="微软雅黑" pitchFamily="34" charset="-122"/>
                        </a:rPr>
                        <a:t>将所负责的工位看板卡集中收集</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smtClean="0">
                          <a:solidFill>
                            <a:schemeClr val="bg1"/>
                          </a:solidFill>
                          <a:effectLst/>
                          <a:latin typeface="微软雅黑" pitchFamily="34" charset="-122"/>
                          <a:ea typeface="微软雅黑" pitchFamily="34" charset="-122"/>
                        </a:rPr>
                        <a:t>生产线班长</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en-US" altLang="zh-CN" sz="1200" b="1" u="none" strike="noStrike" dirty="0" smtClean="0">
                          <a:solidFill>
                            <a:schemeClr val="bg1"/>
                          </a:solidFill>
                          <a:effectLst/>
                          <a:latin typeface="微软雅黑" pitchFamily="34" charset="-122"/>
                          <a:ea typeface="微软雅黑" pitchFamily="34" charset="-122"/>
                        </a:rPr>
                        <a:t>1.</a:t>
                      </a:r>
                      <a:r>
                        <a:rPr lang="zh-CN" altLang="en-US" sz="1200" b="1" u="none" strike="noStrike" dirty="0" smtClean="0">
                          <a:solidFill>
                            <a:schemeClr val="bg1"/>
                          </a:solidFill>
                          <a:effectLst/>
                          <a:latin typeface="微软雅黑" pitchFamily="34" charset="-122"/>
                          <a:ea typeface="微软雅黑" pitchFamily="34" charset="-122"/>
                        </a:rPr>
                        <a:t>班长</a:t>
                      </a:r>
                      <a:r>
                        <a:rPr lang="zh-CN" altLang="en-US" sz="1200" b="1" u="none" strike="noStrike" dirty="0" smtClean="0">
                          <a:solidFill>
                            <a:schemeClr val="bg1"/>
                          </a:solidFill>
                          <a:effectLst/>
                          <a:latin typeface="微软雅黑" pitchFamily="34" charset="-122"/>
                          <a:ea typeface="微软雅黑" pitchFamily="34" charset="-122"/>
                        </a:rPr>
                        <a:t>按照生产线与标准件库确认的时间点进行投卡</a:t>
                      </a:r>
                      <a:r>
                        <a:rPr lang="en-US" altLang="zh-CN" sz="1200" b="1" u="none" strike="noStrike" dirty="0" smtClean="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放置于总装看板集中收集点</a:t>
                      </a:r>
                      <a:endParaRPr lang="en-US" altLang="zh-CN" sz="1200" b="1" u="none" strike="noStrike" dirty="0" smtClean="0">
                        <a:solidFill>
                          <a:schemeClr val="bg1"/>
                        </a:solidFill>
                        <a:effectLst/>
                        <a:latin typeface="微软雅黑" pitchFamily="34" charset="-122"/>
                        <a:ea typeface="微软雅黑" pitchFamily="34" charset="-122"/>
                      </a:endParaRPr>
                    </a:p>
                    <a:p>
                      <a:pPr algn="l" fontAlgn="ctr"/>
                      <a:r>
                        <a:rPr lang="en-US" altLang="zh-CN" sz="1200" b="1" u="none" strike="noStrike" dirty="0" smtClean="0">
                          <a:solidFill>
                            <a:schemeClr val="bg1"/>
                          </a:solidFill>
                          <a:effectLst/>
                          <a:latin typeface="微软雅黑" pitchFamily="34" charset="-122"/>
                          <a:ea typeface="微软雅黑" pitchFamily="34" charset="-122"/>
                        </a:rPr>
                        <a:t>2.</a:t>
                      </a:r>
                      <a:r>
                        <a:rPr lang="zh-CN" altLang="en-US" sz="1200" b="1" u="none" strike="noStrike" dirty="0" smtClean="0">
                          <a:solidFill>
                            <a:schemeClr val="bg1"/>
                          </a:solidFill>
                          <a:effectLst/>
                          <a:latin typeface="微软雅黑" pitchFamily="34" charset="-122"/>
                          <a:ea typeface="微软雅黑" pitchFamily="34" charset="-122"/>
                        </a:rPr>
                        <a:t>在</a:t>
                      </a:r>
                      <a:r>
                        <a:rPr lang="zh-CN" altLang="en-US" sz="1200" b="1" u="none" strike="noStrike" dirty="0" smtClean="0">
                          <a:solidFill>
                            <a:schemeClr val="bg1"/>
                          </a:solidFill>
                          <a:effectLst/>
                          <a:latin typeface="微软雅黑" pitchFamily="34" charset="-122"/>
                          <a:ea typeface="微软雅黑" pitchFamily="34" charset="-122"/>
                        </a:rPr>
                        <a:t>看板投卡记录表上登记姓名和数量</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smtClean="0">
                          <a:solidFill>
                            <a:schemeClr val="bg1"/>
                          </a:solidFill>
                          <a:effectLst/>
                          <a:latin typeface="微软雅黑" pitchFamily="34" charset="-122"/>
                          <a:ea typeface="微软雅黑" pitchFamily="34" charset="-122"/>
                        </a:rPr>
                        <a:t>投卡登记表</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r>
              <a:tr h="802605">
                <a:tc>
                  <a:txBody>
                    <a:bodyPr/>
                    <a:lstStyle/>
                    <a:p>
                      <a:pPr algn="ctr" fontAlgn="ctr"/>
                      <a:r>
                        <a:rPr lang="en-US" altLang="zh-CN" sz="1200" b="1" u="none" strike="noStrike" dirty="0">
                          <a:solidFill>
                            <a:schemeClr val="bg1"/>
                          </a:solidFill>
                          <a:effectLst/>
                          <a:latin typeface="微软雅黑" pitchFamily="34" charset="-122"/>
                          <a:ea typeface="微软雅黑" pitchFamily="34" charset="-122"/>
                        </a:rPr>
                        <a:t>2</a:t>
                      </a:r>
                      <a:endParaRPr lang="en-US" altLang="zh-CN"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a:solidFill>
                            <a:schemeClr val="bg1"/>
                          </a:solidFill>
                          <a:effectLst/>
                          <a:latin typeface="微软雅黑" pitchFamily="34" charset="-122"/>
                          <a:ea typeface="微软雅黑" pitchFamily="34" charset="-122"/>
                        </a:rPr>
                        <a:t>收卡</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zh-CN" altLang="en-US" sz="1200" b="1" u="none" strike="noStrike" dirty="0">
                          <a:solidFill>
                            <a:schemeClr val="bg1"/>
                          </a:solidFill>
                          <a:effectLst/>
                          <a:latin typeface="微软雅黑" pitchFamily="34" charset="-122"/>
                          <a:ea typeface="微软雅黑" pitchFamily="34" charset="-122"/>
                        </a:rPr>
                        <a:t>将生产线旁的看板卡回收</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smtClean="0">
                          <a:solidFill>
                            <a:schemeClr val="bg1"/>
                          </a:solidFill>
                          <a:effectLst/>
                          <a:latin typeface="微软雅黑" pitchFamily="34" charset="-122"/>
                          <a:ea typeface="微软雅黑" pitchFamily="34" charset="-122"/>
                        </a:rPr>
                        <a:t>巡</a:t>
                      </a:r>
                      <a:r>
                        <a:rPr lang="zh-CN" altLang="en-US" sz="1200" b="1" u="none" strike="noStrike" dirty="0">
                          <a:solidFill>
                            <a:schemeClr val="bg1"/>
                          </a:solidFill>
                          <a:effectLst/>
                          <a:latin typeface="微软雅黑" pitchFamily="34" charset="-122"/>
                          <a:ea typeface="微软雅黑" pitchFamily="34" charset="-122"/>
                        </a:rPr>
                        <a:t>线员（转运员兼）</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en-US" altLang="zh-CN" sz="1200" b="1" u="none" strike="noStrike" dirty="0" smtClean="0">
                          <a:solidFill>
                            <a:schemeClr val="bg1"/>
                          </a:solidFill>
                          <a:effectLst/>
                          <a:latin typeface="微软雅黑" pitchFamily="34" charset="-122"/>
                          <a:ea typeface="微软雅黑" pitchFamily="34" charset="-122"/>
                        </a:rPr>
                        <a:t>1.</a:t>
                      </a:r>
                      <a:r>
                        <a:rPr lang="zh-CN" altLang="en-US" sz="1200" b="1" u="none" strike="noStrike" dirty="0" smtClean="0">
                          <a:solidFill>
                            <a:schemeClr val="bg1"/>
                          </a:solidFill>
                          <a:effectLst/>
                          <a:latin typeface="微软雅黑" pitchFamily="34" charset="-122"/>
                          <a:ea typeface="微软雅黑" pitchFamily="34" charset="-122"/>
                        </a:rPr>
                        <a:t>巡</a:t>
                      </a:r>
                      <a:r>
                        <a:rPr lang="zh-CN" altLang="en-US" sz="1200" b="1" u="none" strike="noStrike" dirty="0">
                          <a:solidFill>
                            <a:schemeClr val="bg1"/>
                          </a:solidFill>
                          <a:effectLst/>
                          <a:latin typeface="微软雅黑" pitchFamily="34" charset="-122"/>
                          <a:ea typeface="微软雅黑" pitchFamily="34" charset="-122"/>
                        </a:rPr>
                        <a:t>线员时刻表巡线一次，</a:t>
                      </a:r>
                      <a:r>
                        <a:rPr lang="zh-CN" altLang="en-US" sz="1200" b="1" u="none" strike="noStrike" dirty="0" smtClean="0">
                          <a:solidFill>
                            <a:schemeClr val="bg1"/>
                          </a:solidFill>
                          <a:effectLst/>
                          <a:latin typeface="微软雅黑" pitchFamily="34" charset="-122"/>
                          <a:ea typeface="微软雅黑" pitchFamily="34" charset="-122"/>
                        </a:rPr>
                        <a:t>将总装的</a:t>
                      </a:r>
                      <a:r>
                        <a:rPr lang="zh-CN" altLang="en-US" sz="1200" b="1" u="none" strike="noStrike" dirty="0">
                          <a:solidFill>
                            <a:schemeClr val="bg1"/>
                          </a:solidFill>
                          <a:effectLst/>
                          <a:latin typeface="微软雅黑" pitchFamily="34" charset="-122"/>
                          <a:ea typeface="微软雅黑" pitchFamily="34" charset="-122"/>
                        </a:rPr>
                        <a:t>看板卡收回，如果没有卡，进行相应的区域班长进行确认，</a:t>
                      </a:r>
                      <a:br>
                        <a:rPr lang="zh-CN" altLang="en-US" sz="1200" b="1" u="none" strike="noStrike" dirty="0">
                          <a:solidFill>
                            <a:schemeClr val="bg1"/>
                          </a:solidFill>
                          <a:effectLst/>
                          <a:latin typeface="微软雅黑" pitchFamily="34" charset="-122"/>
                          <a:ea typeface="微软雅黑" pitchFamily="34" charset="-122"/>
                        </a:rPr>
                      </a:br>
                      <a:r>
                        <a:rPr lang="en-US" altLang="zh-CN" sz="1200" b="1" u="none" strike="noStrike" dirty="0" smtClean="0">
                          <a:solidFill>
                            <a:schemeClr val="bg1"/>
                          </a:solidFill>
                          <a:effectLst/>
                          <a:latin typeface="微软雅黑" pitchFamily="34" charset="-122"/>
                          <a:ea typeface="微软雅黑" pitchFamily="34" charset="-122"/>
                        </a:rPr>
                        <a:t>2.</a:t>
                      </a:r>
                      <a:r>
                        <a:rPr lang="zh-CN" altLang="en-US" sz="1200" b="1" u="none" strike="noStrike" dirty="0" smtClean="0">
                          <a:solidFill>
                            <a:schemeClr val="bg1"/>
                          </a:solidFill>
                          <a:effectLst/>
                          <a:latin typeface="微软雅黑" pitchFamily="34" charset="-122"/>
                          <a:ea typeface="微软雅黑" pitchFamily="34" charset="-122"/>
                        </a:rPr>
                        <a:t>巡</a:t>
                      </a:r>
                      <a:r>
                        <a:rPr lang="zh-CN" altLang="en-US" sz="1200" b="1" u="none" strike="noStrike" dirty="0">
                          <a:solidFill>
                            <a:schemeClr val="bg1"/>
                          </a:solidFill>
                          <a:effectLst/>
                          <a:latin typeface="微软雅黑" pitchFamily="34" charset="-122"/>
                          <a:ea typeface="微软雅黑" pitchFamily="34" charset="-122"/>
                        </a:rPr>
                        <a:t>线员将检查无破损的看板卡放至看板盒内，交</a:t>
                      </a:r>
                      <a:r>
                        <a:rPr lang="zh-CN" altLang="en-US" sz="1200" b="1" u="none" strike="noStrike" dirty="0" smtClean="0">
                          <a:solidFill>
                            <a:schemeClr val="bg1"/>
                          </a:solidFill>
                          <a:effectLst/>
                          <a:latin typeface="微软雅黑" pitchFamily="34" charset="-122"/>
                          <a:ea typeface="微软雅黑" pitchFamily="34" charset="-122"/>
                        </a:rPr>
                        <a:t>至标准件库的</a:t>
                      </a:r>
                      <a:r>
                        <a:rPr lang="zh-CN" altLang="en-US" sz="1200" b="1" u="none" strike="noStrike" dirty="0">
                          <a:solidFill>
                            <a:schemeClr val="bg1"/>
                          </a:solidFill>
                          <a:effectLst/>
                          <a:latin typeface="微软雅黑" pitchFamily="34" charset="-122"/>
                          <a:ea typeface="微软雅黑" pitchFamily="34" charset="-122"/>
                        </a:rPr>
                        <a:t>看板盒集中区域</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r>
              <a:tr h="726408">
                <a:tc>
                  <a:txBody>
                    <a:bodyPr/>
                    <a:lstStyle/>
                    <a:p>
                      <a:pPr algn="ctr" fontAlgn="ctr"/>
                      <a:r>
                        <a:rPr lang="en-US" altLang="zh-CN" sz="1200" b="1" u="none" strike="noStrike" dirty="0">
                          <a:solidFill>
                            <a:schemeClr val="bg1"/>
                          </a:solidFill>
                          <a:effectLst/>
                          <a:latin typeface="微软雅黑" pitchFamily="34" charset="-122"/>
                          <a:ea typeface="微软雅黑" pitchFamily="34" charset="-122"/>
                        </a:rPr>
                        <a:t>3</a:t>
                      </a:r>
                      <a:endParaRPr lang="en-US" altLang="zh-CN"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a:solidFill>
                            <a:schemeClr val="bg1"/>
                          </a:solidFill>
                          <a:effectLst/>
                          <a:latin typeface="微软雅黑" pitchFamily="34" charset="-122"/>
                          <a:ea typeface="微软雅黑" pitchFamily="34" charset="-122"/>
                        </a:rPr>
                        <a:t>扫描</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zh-CN" altLang="en-US" sz="1200" b="1" u="none" strike="noStrike" dirty="0">
                          <a:solidFill>
                            <a:schemeClr val="bg1"/>
                          </a:solidFill>
                          <a:effectLst/>
                          <a:latin typeface="微软雅黑" pitchFamily="34" charset="-122"/>
                          <a:ea typeface="微软雅黑" pitchFamily="34" charset="-122"/>
                        </a:rPr>
                        <a:t>负责扫描看板卡</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a:solidFill>
                            <a:schemeClr val="bg1"/>
                          </a:solidFill>
                          <a:effectLst/>
                          <a:latin typeface="微软雅黑" pitchFamily="34" charset="-122"/>
                          <a:ea typeface="微软雅黑" pitchFamily="34" charset="-122"/>
                        </a:rPr>
                        <a:t>打单</a:t>
                      </a:r>
                      <a:r>
                        <a:rPr lang="zh-CN" altLang="en-US" sz="1200" b="1" u="none" strike="noStrike" dirty="0" smtClean="0">
                          <a:solidFill>
                            <a:schemeClr val="bg1"/>
                          </a:solidFill>
                          <a:effectLst/>
                          <a:latin typeface="微软雅黑" pitchFamily="34" charset="-122"/>
                          <a:ea typeface="微软雅黑" pitchFamily="34" charset="-122"/>
                        </a:rPr>
                        <a:t>员（库管员兼）</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en-US" altLang="zh-CN" sz="1200" b="1" u="none" strike="noStrike" dirty="0" smtClean="0">
                          <a:solidFill>
                            <a:schemeClr val="bg1"/>
                          </a:solidFill>
                          <a:effectLst/>
                          <a:latin typeface="微软雅黑" pitchFamily="34" charset="-122"/>
                          <a:ea typeface="微软雅黑" pitchFamily="34" charset="-122"/>
                        </a:rPr>
                        <a:t>1</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打</a:t>
                      </a:r>
                      <a:r>
                        <a:rPr lang="zh-CN" altLang="en-US" sz="1200" b="1" u="none" strike="noStrike" dirty="0" smtClean="0">
                          <a:solidFill>
                            <a:schemeClr val="bg1"/>
                          </a:solidFill>
                          <a:effectLst/>
                          <a:latin typeface="微软雅黑" pitchFamily="34" charset="-122"/>
                          <a:ea typeface="微软雅黑" pitchFamily="34" charset="-122"/>
                        </a:rPr>
                        <a:t>单员从看板目视区未扫描一栏中取出看板卡</a:t>
                      </a:r>
                      <a:endParaRPr lang="en-US" altLang="zh-CN" sz="1200" b="1" u="none" strike="noStrike" dirty="0" smtClean="0">
                        <a:solidFill>
                          <a:schemeClr val="bg1"/>
                        </a:solidFill>
                        <a:effectLst/>
                        <a:latin typeface="微软雅黑" pitchFamily="34" charset="-122"/>
                        <a:ea typeface="微软雅黑" pitchFamily="34" charset="-122"/>
                      </a:endParaRPr>
                    </a:p>
                    <a:p>
                      <a:pPr algn="l" fontAlgn="ctr"/>
                      <a:r>
                        <a:rPr lang="en-US" altLang="zh-CN" sz="1200" b="1" u="none" strike="noStrike" dirty="0" smtClean="0">
                          <a:solidFill>
                            <a:schemeClr val="bg1"/>
                          </a:solidFill>
                          <a:effectLst/>
                          <a:latin typeface="微软雅黑" pitchFamily="34" charset="-122"/>
                          <a:ea typeface="微软雅黑" pitchFamily="34" charset="-122"/>
                        </a:rPr>
                        <a:t>2</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对</a:t>
                      </a:r>
                      <a:r>
                        <a:rPr lang="zh-CN" altLang="en-US" sz="1200" b="1" u="none" strike="noStrike" dirty="0">
                          <a:solidFill>
                            <a:schemeClr val="bg1"/>
                          </a:solidFill>
                          <a:effectLst/>
                          <a:latin typeface="微软雅黑" pitchFamily="34" charset="-122"/>
                          <a:ea typeface="微软雅黑" pitchFamily="34" charset="-122"/>
                        </a:rPr>
                        <a:t>整理后的看板卡进行扫描，并生成拣配</a:t>
                      </a:r>
                      <a:r>
                        <a:rPr lang="zh-CN" altLang="en-US" sz="1200" b="1" u="none" strike="noStrike" dirty="0" smtClean="0">
                          <a:solidFill>
                            <a:schemeClr val="bg1"/>
                          </a:solidFill>
                          <a:effectLst/>
                          <a:latin typeface="微软雅黑" pitchFamily="34" charset="-122"/>
                          <a:ea typeface="微软雅黑" pitchFamily="34" charset="-122"/>
                        </a:rPr>
                        <a:t>单中</a:t>
                      </a:r>
                      <a:endParaRPr lang="en-US" altLang="zh-CN" sz="1200" b="1" u="none" strike="noStrike" dirty="0" smtClean="0">
                        <a:solidFill>
                          <a:schemeClr val="bg1"/>
                        </a:solidFill>
                        <a:effectLst/>
                        <a:latin typeface="微软雅黑" pitchFamily="34" charset="-122"/>
                        <a:ea typeface="微软雅黑" pitchFamily="34" charset="-122"/>
                      </a:endParaRPr>
                    </a:p>
                    <a:p>
                      <a:pPr algn="l" fontAlgn="ctr"/>
                      <a:r>
                        <a:rPr lang="en-US" altLang="zh-CN" sz="1200" b="1" u="none" strike="noStrike" dirty="0" smtClean="0">
                          <a:solidFill>
                            <a:schemeClr val="bg1"/>
                          </a:solidFill>
                          <a:effectLst/>
                          <a:latin typeface="微软雅黑" pitchFamily="34" charset="-122"/>
                          <a:ea typeface="微软雅黑" pitchFamily="34" charset="-122"/>
                        </a:rPr>
                        <a:t>3.</a:t>
                      </a:r>
                      <a:r>
                        <a:rPr lang="zh-CN" altLang="en-US" sz="1200" b="1" u="none" strike="noStrike" dirty="0" smtClean="0">
                          <a:solidFill>
                            <a:schemeClr val="bg1"/>
                          </a:solidFill>
                          <a:effectLst/>
                          <a:latin typeface="微软雅黑" pitchFamily="34" charset="-122"/>
                          <a:ea typeface="微软雅黑" pitchFamily="34" charset="-122"/>
                        </a:rPr>
                        <a:t>将</a:t>
                      </a:r>
                      <a:r>
                        <a:rPr lang="zh-CN" altLang="en-US" sz="1200" b="1" u="none" strike="noStrike" dirty="0" smtClean="0">
                          <a:solidFill>
                            <a:schemeClr val="bg1"/>
                          </a:solidFill>
                          <a:effectLst/>
                          <a:latin typeface="微软雅黑" pitchFamily="34" charset="-122"/>
                          <a:ea typeface="微软雅黑" pitchFamily="34" charset="-122"/>
                        </a:rPr>
                        <a:t>扫描完毕的看板卡放至已扫描一栏中</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r>
              <a:tr h="881304">
                <a:tc>
                  <a:txBody>
                    <a:bodyPr/>
                    <a:lstStyle/>
                    <a:p>
                      <a:pPr algn="ctr" fontAlgn="ctr"/>
                      <a:r>
                        <a:rPr lang="en-US" altLang="zh-CN" sz="1200" b="1" u="none" strike="noStrike" dirty="0">
                          <a:solidFill>
                            <a:schemeClr val="bg1"/>
                          </a:solidFill>
                          <a:effectLst/>
                          <a:latin typeface="微软雅黑" pitchFamily="34" charset="-122"/>
                          <a:ea typeface="微软雅黑" pitchFamily="34" charset="-122"/>
                        </a:rPr>
                        <a:t>4</a:t>
                      </a:r>
                      <a:endParaRPr lang="en-US" altLang="zh-CN"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a:solidFill>
                            <a:schemeClr val="bg1"/>
                          </a:solidFill>
                          <a:effectLst/>
                          <a:latin typeface="微软雅黑" pitchFamily="34" charset="-122"/>
                          <a:ea typeface="微软雅黑" pitchFamily="34" charset="-122"/>
                        </a:rPr>
                        <a:t>拣配</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zh-CN" altLang="en-US" sz="1200" b="1" u="none" strike="noStrike" dirty="0" smtClean="0">
                          <a:solidFill>
                            <a:schemeClr val="bg1"/>
                          </a:solidFill>
                          <a:effectLst/>
                          <a:latin typeface="微软雅黑" pitchFamily="34" charset="-122"/>
                          <a:ea typeface="微软雅黑" pitchFamily="34" charset="-122"/>
                        </a:rPr>
                        <a:t>根据配送单</a:t>
                      </a:r>
                      <a:r>
                        <a:rPr lang="zh-CN" altLang="en-US" sz="1200" b="1" u="none" strike="noStrike" dirty="0">
                          <a:solidFill>
                            <a:schemeClr val="bg1"/>
                          </a:solidFill>
                          <a:effectLst/>
                          <a:latin typeface="微软雅黑" pitchFamily="34" charset="-122"/>
                          <a:ea typeface="微软雅黑" pitchFamily="34" charset="-122"/>
                        </a:rPr>
                        <a:t>进行备料</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smtClean="0">
                          <a:solidFill>
                            <a:schemeClr val="bg1"/>
                          </a:solidFill>
                          <a:effectLst/>
                          <a:latin typeface="微软雅黑" pitchFamily="34" charset="-122"/>
                          <a:ea typeface="微软雅黑" pitchFamily="34" charset="-122"/>
                        </a:rPr>
                        <a:t>转运员</a:t>
                      </a:r>
                      <a:r>
                        <a:rPr lang="en-US" altLang="zh-CN" sz="1200" b="1" u="none" strike="noStrike" dirty="0" smtClean="0">
                          <a:solidFill>
                            <a:schemeClr val="bg1"/>
                          </a:solidFill>
                          <a:effectLst/>
                          <a:latin typeface="微软雅黑" pitchFamily="34" charset="-122"/>
                          <a:ea typeface="微软雅黑" pitchFamily="34" charset="-122"/>
                        </a:rPr>
                        <a:t>&amp;</a:t>
                      </a:r>
                      <a:r>
                        <a:rPr lang="zh-CN" altLang="en-US" sz="1200" b="1" u="none" strike="noStrike" dirty="0" smtClean="0">
                          <a:solidFill>
                            <a:schemeClr val="bg1"/>
                          </a:solidFill>
                          <a:effectLst/>
                          <a:latin typeface="微软雅黑" pitchFamily="34" charset="-122"/>
                          <a:ea typeface="微软雅黑" pitchFamily="34" charset="-122"/>
                        </a:rPr>
                        <a:t>库</a:t>
                      </a:r>
                      <a:r>
                        <a:rPr lang="zh-CN" altLang="en-US" sz="1200" b="1" u="none" strike="noStrike" dirty="0">
                          <a:solidFill>
                            <a:schemeClr val="bg1"/>
                          </a:solidFill>
                          <a:effectLst/>
                          <a:latin typeface="微软雅黑" pitchFamily="34" charset="-122"/>
                          <a:ea typeface="微软雅黑" pitchFamily="34" charset="-122"/>
                        </a:rPr>
                        <a:t>管员</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l" fontAlgn="ctr"/>
                      <a:r>
                        <a:rPr lang="en-US" altLang="zh-CN" sz="1200" b="1" u="none" strike="noStrike" dirty="0" smtClean="0">
                          <a:solidFill>
                            <a:schemeClr val="bg1"/>
                          </a:solidFill>
                          <a:effectLst/>
                          <a:latin typeface="微软雅黑" pitchFamily="34" charset="-122"/>
                          <a:ea typeface="微软雅黑" pitchFamily="34" charset="-122"/>
                        </a:rPr>
                        <a:t>1</a:t>
                      </a:r>
                      <a:r>
                        <a:rPr lang="en-US" altLang="zh-CN" sz="1200" b="1" u="none" strike="noStrike" dirty="0">
                          <a:solidFill>
                            <a:schemeClr val="bg1"/>
                          </a:solidFill>
                          <a:effectLst/>
                          <a:latin typeface="微软雅黑" pitchFamily="34" charset="-122"/>
                          <a:ea typeface="微软雅黑" pitchFamily="34" charset="-122"/>
                        </a:rPr>
                        <a:t>.</a:t>
                      </a:r>
                      <a:r>
                        <a:rPr lang="zh-CN" altLang="en-US" sz="1200" b="1" u="none" strike="noStrike" dirty="0" smtClean="0">
                          <a:solidFill>
                            <a:schemeClr val="bg1"/>
                          </a:solidFill>
                          <a:effectLst/>
                          <a:latin typeface="微软雅黑" pitchFamily="34" charset="-122"/>
                          <a:ea typeface="微软雅黑" pitchFamily="34" charset="-122"/>
                        </a:rPr>
                        <a:t>根据</a:t>
                      </a:r>
                      <a:r>
                        <a:rPr lang="zh-CN" altLang="en-US" sz="1200" b="1" u="none" strike="noStrike" dirty="0" smtClean="0">
                          <a:solidFill>
                            <a:schemeClr val="bg1"/>
                          </a:solidFill>
                          <a:effectLst/>
                          <a:latin typeface="微软雅黑" pitchFamily="34" charset="-122"/>
                          <a:ea typeface="微软雅黑" pitchFamily="34" charset="-122"/>
                        </a:rPr>
                        <a:t>配送单</a:t>
                      </a:r>
                      <a:r>
                        <a:rPr lang="zh-CN" altLang="en-US" sz="1200" b="1" u="none" strike="noStrike" dirty="0">
                          <a:solidFill>
                            <a:schemeClr val="bg1"/>
                          </a:solidFill>
                          <a:effectLst/>
                          <a:latin typeface="微软雅黑" pitchFamily="34" charset="-122"/>
                          <a:ea typeface="微软雅黑" pitchFamily="34" charset="-122"/>
                        </a:rPr>
                        <a:t>的顺序，进行逐个</a:t>
                      </a:r>
                      <a:r>
                        <a:rPr lang="zh-CN" altLang="en-US" sz="1200" b="1" u="none" strike="noStrike" dirty="0" smtClean="0">
                          <a:solidFill>
                            <a:schemeClr val="bg1"/>
                          </a:solidFill>
                          <a:effectLst/>
                          <a:latin typeface="微软雅黑" pitchFamily="34" charset="-122"/>
                          <a:ea typeface="微软雅黑" pitchFamily="34" charset="-122"/>
                        </a:rPr>
                        <a:t>备料</a:t>
                      </a:r>
                      <a:endParaRPr lang="en-US" altLang="zh-CN" sz="1200" b="1" u="none" strike="noStrike" dirty="0" smtClean="0">
                        <a:solidFill>
                          <a:schemeClr val="bg1"/>
                        </a:solidFill>
                        <a:effectLst/>
                        <a:latin typeface="微软雅黑" pitchFamily="34" charset="-122"/>
                        <a:ea typeface="微软雅黑" pitchFamily="34" charset="-122"/>
                      </a:endParaRPr>
                    </a:p>
                    <a:p>
                      <a:pPr algn="l" fontAlgn="ctr"/>
                      <a:r>
                        <a:rPr lang="en-US" altLang="zh-CN" sz="1200" b="1" u="none" strike="noStrike" dirty="0" smtClean="0">
                          <a:solidFill>
                            <a:schemeClr val="bg1"/>
                          </a:solidFill>
                          <a:effectLst/>
                          <a:latin typeface="微软雅黑" pitchFamily="34" charset="-122"/>
                          <a:ea typeface="微软雅黑" pitchFamily="34" charset="-122"/>
                        </a:rPr>
                        <a:t>2.</a:t>
                      </a:r>
                      <a:r>
                        <a:rPr lang="zh-CN" altLang="en-US" sz="1200" b="1" u="none" strike="noStrike" dirty="0" smtClean="0">
                          <a:solidFill>
                            <a:schemeClr val="bg1"/>
                          </a:solidFill>
                          <a:effectLst/>
                          <a:latin typeface="微软雅黑" pitchFamily="34" charset="-122"/>
                          <a:ea typeface="微软雅黑" pitchFamily="34" charset="-122"/>
                        </a:rPr>
                        <a:t>对于</a:t>
                      </a:r>
                      <a:r>
                        <a:rPr lang="zh-CN" altLang="en-US" sz="1200" b="1" u="none" strike="noStrike" dirty="0">
                          <a:solidFill>
                            <a:schemeClr val="bg1"/>
                          </a:solidFill>
                          <a:effectLst/>
                          <a:latin typeface="微软雅黑" pitchFamily="34" charset="-122"/>
                          <a:ea typeface="微软雅黑" pitchFamily="34" charset="-122"/>
                        </a:rPr>
                        <a:t>备好的物料进行扫描确认</a:t>
                      </a:r>
                      <a:br>
                        <a:rPr lang="zh-CN" altLang="en-US" sz="1200" b="1" u="none" strike="noStrike" dirty="0">
                          <a:solidFill>
                            <a:schemeClr val="bg1"/>
                          </a:solidFill>
                          <a:effectLst/>
                          <a:latin typeface="微软雅黑" pitchFamily="34" charset="-122"/>
                          <a:ea typeface="微软雅黑" pitchFamily="34" charset="-122"/>
                        </a:rPr>
                      </a:br>
                      <a:r>
                        <a:rPr lang="en-US" altLang="zh-CN" sz="1200" b="1" u="none" strike="noStrike" dirty="0" smtClean="0">
                          <a:solidFill>
                            <a:schemeClr val="bg1"/>
                          </a:solidFill>
                          <a:effectLst/>
                          <a:latin typeface="微软雅黑" pitchFamily="34" charset="-122"/>
                          <a:ea typeface="微软雅黑" pitchFamily="34" charset="-122"/>
                        </a:rPr>
                        <a:t>3.</a:t>
                      </a:r>
                      <a:r>
                        <a:rPr lang="zh-CN" altLang="en-US" sz="1200" b="1" u="none" strike="noStrike" dirty="0" smtClean="0">
                          <a:solidFill>
                            <a:schemeClr val="bg1"/>
                          </a:solidFill>
                          <a:effectLst/>
                          <a:latin typeface="微软雅黑" pitchFamily="34" charset="-122"/>
                          <a:ea typeface="微软雅黑" pitchFamily="34" charset="-122"/>
                        </a:rPr>
                        <a:t>连同</a:t>
                      </a:r>
                      <a:r>
                        <a:rPr lang="zh-CN" altLang="en-US" sz="1200" b="1" u="none" strike="noStrike" dirty="0" smtClean="0">
                          <a:solidFill>
                            <a:schemeClr val="bg1"/>
                          </a:solidFill>
                          <a:effectLst/>
                          <a:latin typeface="微软雅黑" pitchFamily="34" charset="-122"/>
                          <a:ea typeface="微软雅黑" pitchFamily="34" charset="-122"/>
                        </a:rPr>
                        <a:t>配送单</a:t>
                      </a:r>
                      <a:r>
                        <a:rPr lang="zh-CN" altLang="en-US" sz="1200" b="1" u="none" strike="noStrike" dirty="0">
                          <a:solidFill>
                            <a:schemeClr val="bg1"/>
                          </a:solidFill>
                          <a:effectLst/>
                          <a:latin typeface="微软雅黑" pitchFamily="34" charset="-122"/>
                          <a:ea typeface="微软雅黑" pitchFamily="34" charset="-122"/>
                        </a:rPr>
                        <a:t>夹到看板周转车，将物料推至待发区</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c>
                  <a:txBody>
                    <a:bodyPr/>
                    <a:lstStyle/>
                    <a:p>
                      <a:pPr algn="ctr" fontAlgn="ctr"/>
                      <a:r>
                        <a:rPr lang="zh-CN" altLang="en-US" sz="1200" b="1" u="none" strike="noStrike" dirty="0">
                          <a:solidFill>
                            <a:schemeClr val="bg1"/>
                          </a:solidFill>
                          <a:effectLst/>
                          <a:latin typeface="微软雅黑" pitchFamily="34" charset="-122"/>
                          <a:ea typeface="微软雅黑" pitchFamily="34" charset="-122"/>
                        </a:rPr>
                        <a:t>　</a:t>
                      </a:r>
                      <a:endParaRPr lang="zh-CN" altLang="en-US" sz="1200" b="1" i="0" u="none" strike="noStrike" dirty="0">
                        <a:solidFill>
                          <a:schemeClr val="bg1"/>
                        </a:solidFill>
                        <a:effectLst/>
                        <a:latin typeface="微软雅黑" pitchFamily="34" charset="-122"/>
                        <a:ea typeface="微软雅黑" pitchFamily="34" charset="-122"/>
                      </a:endParaRPr>
                    </a:p>
                  </a:txBody>
                  <a:tcPr marL="3244" marR="3244" marT="3245" marB="0" anchor="ctr">
                    <a:solidFill>
                      <a:srgbClr val="7030A0"/>
                    </a:solidFill>
                  </a:tcPr>
                </a:tc>
              </a:tr>
            </a:tbl>
          </a:graphicData>
        </a:graphic>
      </p:graphicFrame>
      <p:cxnSp>
        <p:nvCxnSpPr>
          <p:cNvPr id="8" name="直接连接符 7"/>
          <p:cNvCxnSpPr>
            <a:cxnSpLocks noChangeShapeType="1"/>
          </p:cNvCxnSpPr>
          <p:nvPr/>
        </p:nvCxnSpPr>
        <p:spPr bwMode="auto">
          <a:xfrm>
            <a:off x="3414338" y="1369744"/>
            <a:ext cx="8280400" cy="0"/>
          </a:xfrm>
          <a:prstGeom prst="line">
            <a:avLst/>
          </a:prstGeom>
          <a:noFill/>
          <a:ln w="25400" algn="ctr">
            <a:solidFill>
              <a:srgbClr val="336699"/>
            </a:solidFill>
            <a:round/>
            <a:headEnd/>
            <a:tailEnd/>
          </a:ln>
        </p:spPr>
      </p:cxnSp>
      <p:sp>
        <p:nvSpPr>
          <p:cNvPr id="12" name="Rectangle 472"/>
          <p:cNvSpPr>
            <a:spLocks noChangeArrowheads="1"/>
          </p:cNvSpPr>
          <p:nvPr/>
        </p:nvSpPr>
        <p:spPr bwMode="auto">
          <a:xfrm>
            <a:off x="285294" y="1017036"/>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15" name="TextBox 14"/>
          <p:cNvSpPr txBox="1"/>
          <p:nvPr/>
        </p:nvSpPr>
        <p:spPr>
          <a:xfrm>
            <a:off x="334446" y="1032738"/>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9.</a:t>
            </a:r>
            <a:r>
              <a:rPr lang="zh-CN" altLang="en-US" sz="1400" b="1" dirty="0" smtClean="0">
                <a:solidFill>
                  <a:schemeClr val="bg1"/>
                </a:solidFill>
                <a:latin typeface="微软雅黑" panose="020B0503020204020204" pitchFamily="34" charset="-122"/>
                <a:ea typeface="微软雅黑" panose="020B0503020204020204" pitchFamily="34" charset="-122"/>
              </a:rPr>
              <a:t>人员</a:t>
            </a:r>
            <a:r>
              <a:rPr lang="zh-CN" altLang="en-US" sz="1400" b="1" dirty="0" smtClean="0">
                <a:solidFill>
                  <a:schemeClr val="bg1"/>
                </a:solidFill>
                <a:latin typeface="微软雅黑" panose="020B0503020204020204" pitchFamily="34" charset="-122"/>
                <a:ea typeface="微软雅黑" panose="020B0503020204020204" pitchFamily="34" charset="-122"/>
              </a:rPr>
              <a:t>规划及职责</a:t>
            </a:r>
          </a:p>
        </p:txBody>
      </p:sp>
      <p:sp>
        <p:nvSpPr>
          <p:cNvPr id="14" name="矩形 13"/>
          <p:cNvSpPr/>
          <p:nvPr/>
        </p:nvSpPr>
        <p:spPr>
          <a:xfrm>
            <a:off x="3593804" y="1020726"/>
            <a:ext cx="8133907" cy="3402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tx1"/>
                </a:solidFill>
                <a:latin typeface="微软雅黑" panose="020B0503020204020204" pitchFamily="34" charset="-122"/>
                <a:ea typeface="微软雅黑" panose="020B0503020204020204" pitchFamily="34" charset="-122"/>
              </a:rPr>
              <a:t>按现有配置规划，一名转运员和一名库管。</a:t>
            </a:r>
            <a:r>
              <a:rPr lang="zh-CN" altLang="en-US" b="1" dirty="0" smtClean="0">
                <a:latin typeface="微软雅黑" panose="020B0503020204020204" pitchFamily="34" charset="-122"/>
                <a:ea typeface="微软雅黑" panose="020B0503020204020204" pitchFamily="34" charset="-122"/>
              </a:rPr>
              <a:t>员</a:t>
            </a:r>
          </a:p>
        </p:txBody>
      </p:sp>
      <p:sp>
        <p:nvSpPr>
          <p:cNvPr id="9" name="矩形 8"/>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47133" y="1386516"/>
            <a:ext cx="2515043" cy="307777"/>
          </a:xfrm>
          <a:prstGeom prst="rect">
            <a:avLst/>
          </a:prstGeom>
          <a:noFill/>
          <a:ln w="9525" algn="ctr">
            <a:noFill/>
            <a:miter lim="800000"/>
            <a:headEnd/>
            <a:tailEnd/>
          </a:ln>
          <a:effectLst/>
        </p:spPr>
        <p:txBody>
          <a:bodyPr wrap="square">
            <a:spAutoFit/>
          </a:bodyPr>
          <a:lstStyle/>
          <a:p>
            <a:pPr algn="l">
              <a:spcBef>
                <a:spcPct val="50000"/>
              </a:spcBef>
            </a:pPr>
            <a:r>
              <a:rPr lang="en-US" altLang="zh-CN" sz="1400" b="1" dirty="0" smtClean="0">
                <a:latin typeface="微软雅黑" pitchFamily="34" charset="-122"/>
                <a:ea typeface="微软雅黑" pitchFamily="34" charset="-122"/>
              </a:rPr>
              <a:t>9.2</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操作</a:t>
            </a:r>
            <a:r>
              <a:rPr lang="zh-CN" altLang="en-US" sz="1400" b="1" dirty="0" smtClean="0">
                <a:latin typeface="微软雅黑" pitchFamily="34" charset="-122"/>
                <a:ea typeface="微软雅黑" pitchFamily="34" charset="-122"/>
              </a:rPr>
              <a:t>环节及职能职责</a:t>
            </a:r>
            <a:endParaRPr lang="zh-CN" altLang="en-US" sz="1400" b="1" dirty="0">
              <a:latin typeface="微软雅黑" pitchFamily="34" charset="-122"/>
              <a:ea typeface="微软雅黑"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xmlns="" val="1350519441"/>
              </p:ext>
            </p:extLst>
          </p:nvPr>
        </p:nvGraphicFramePr>
        <p:xfrm>
          <a:off x="616689" y="1701210"/>
          <a:ext cx="10956611" cy="4604055"/>
        </p:xfrm>
        <a:graphic>
          <a:graphicData uri="http://schemas.openxmlformats.org/drawingml/2006/table">
            <a:tbl>
              <a:tblPr>
                <a:tableStyleId>{3C2FFA5D-87B4-456A-9821-1D502468CF0F}</a:tableStyleId>
              </a:tblPr>
              <a:tblGrid>
                <a:gridCol w="539338"/>
                <a:gridCol w="986670"/>
                <a:gridCol w="1445036"/>
                <a:gridCol w="901071"/>
                <a:gridCol w="6519445"/>
                <a:gridCol w="565051"/>
              </a:tblGrid>
              <a:tr h="37296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序号</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00B05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操作环节</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00B05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岗位描述</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00B05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责任人</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00B05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工作步骤</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00B05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备注</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00B050"/>
                    </a:solidFill>
                  </a:tcPr>
                </a:tc>
              </a:tr>
              <a:tr h="191737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5</a:t>
                      </a:r>
                      <a:endParaRPr kumimoji="0" lang="en-US" altLang="zh-CN"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配送</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根据看板卡进行配送</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转运员</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转运</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员按照配送路线理卡</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2.</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转运</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员与库管员的交接，整单扫描进行预出库</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3.</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转运</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员开动转运车，从待发区将物料进行配送</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4.</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按照</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配送的线路顺序将看板卡投递至满箱的物料，逐个进行配送到相应的工位</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5.</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交接</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完毕将满箱的物料卸货</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6.</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投料</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完毕，将对应工位的空箱收回至看板周转车，将流利架最上层的空箱拉回至标准件库的空箱整理区</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7.</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转运</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员将确认的单据交至库管员</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8.</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将</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空箱送回至空箱整理区</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　</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r>
              <a:tr h="38618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6</a:t>
                      </a:r>
                      <a:endParaRPr kumimoji="0" lang="en-US" altLang="zh-CN"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交接</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将配送单和实物交接</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生产线班长</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对于</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标准件库的物料进行</a:t>
                      </a: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10%</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的比例抽检，确认无误之后，班长在配送单上签字确认</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r>
              <a:tr h="38618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7</a:t>
                      </a:r>
                      <a:endParaRPr kumimoji="0" lang="en-US" altLang="zh-CN"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单据确认</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单据交接扫描确认</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rPr>
                        <a:t>库管员</a:t>
                      </a: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将</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预出库的单据进行交接的扫描确认</a:t>
                      </a:r>
                      <a:endPar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2.</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每天</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所有的单据进行日清管理</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r>
              <a:tr h="5775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8</a:t>
                      </a:r>
                      <a:endParaRPr kumimoji="0" lang="en-US" altLang="zh-CN"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rPr>
                        <a:t>补货</a:t>
                      </a: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rPr>
                        <a:t>拣选仓位补货</a:t>
                      </a: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rPr>
                        <a:t>库管员</a:t>
                      </a: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对于</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满料料箱上架，低于库位的开始补货</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2.</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如果</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货架物料显示空置，告诉库管员进行实物查询，查无实物，进行缺料报警</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　</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r>
              <a:tr h="38618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smtClean="0">
                          <a:ln>
                            <a:noFill/>
                          </a:ln>
                          <a:solidFill>
                            <a:schemeClr val="bg1"/>
                          </a:solidFill>
                          <a:effectLst/>
                          <a:latin typeface="微软雅黑" pitchFamily="34" charset="-122"/>
                          <a:ea typeface="微软雅黑" pitchFamily="34" charset="-122"/>
                        </a:rPr>
                        <a:t>9</a:t>
                      </a:r>
                      <a:endParaRPr kumimoji="0" lang="en-US" altLang="zh-CN" sz="1100" b="1" i="0" u="none" strike="noStrike" cap="none" normalizeH="0" baseline="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换包装</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物料在入仓位前换包装操作</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rPr>
                        <a:t>库管员兼</a:t>
                      </a: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换</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包装人员根据入库单上的箱型和数量信息换包装</a:t>
                      </a:r>
                      <a:b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b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2.</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换</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完包装通知库管员，并与之交接</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　</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r>
              <a:tr h="5775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10</a:t>
                      </a:r>
                      <a:endParaRPr kumimoji="0" lang="en-US" altLang="zh-CN"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收货</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将物料从卸货区到换包装区</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rPr>
                        <a:t>库管员兼</a:t>
                      </a:r>
                    </a:p>
                  </a:txBody>
                  <a:tcPr marL="3508" marR="3508" marT="3507" marB="0" anchor="ctr" horzOverflow="overflow">
                    <a:solidFill>
                      <a:srgbClr val="7030A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微软雅黑" pitchFamily="34" charset="-122"/>
                          <a:ea typeface="微软雅黑" pitchFamily="34" charset="-122"/>
                        </a:rPr>
                        <a:t>1.</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收货员</a:t>
                      </a: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根据发货通知单的信息进行物料接收</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u="none" strike="noStrike" cap="none" normalizeH="0" baseline="0" dirty="0" smtClean="0">
                          <a:ln>
                            <a:noFill/>
                          </a:ln>
                          <a:solidFill>
                            <a:schemeClr val="bg1"/>
                          </a:solidFill>
                          <a:effectLst/>
                          <a:latin typeface="微软雅黑" pitchFamily="34" charset="-122"/>
                          <a:ea typeface="微软雅黑" pitchFamily="34" charset="-122"/>
                        </a:rPr>
                        <a:t>　</a:t>
                      </a:r>
                      <a:endParaRPr kumimoji="0" lang="zh-CN" altLang="en-US" sz="11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3508" marR="3508" marT="3507" marB="0" anchor="ctr" horzOverflow="overflow">
                    <a:solidFill>
                      <a:srgbClr val="7030A0"/>
                    </a:solidFill>
                  </a:tcPr>
                </a:tc>
              </a:tr>
            </a:tbl>
          </a:graphicData>
        </a:graphic>
      </p:graphicFrame>
      <p:cxnSp>
        <p:nvCxnSpPr>
          <p:cNvPr id="7" name="直接连接符 6"/>
          <p:cNvCxnSpPr>
            <a:cxnSpLocks noChangeShapeType="1"/>
          </p:cNvCxnSpPr>
          <p:nvPr/>
        </p:nvCxnSpPr>
        <p:spPr bwMode="auto">
          <a:xfrm>
            <a:off x="3414338" y="1369744"/>
            <a:ext cx="8280400" cy="0"/>
          </a:xfrm>
          <a:prstGeom prst="line">
            <a:avLst/>
          </a:prstGeom>
          <a:noFill/>
          <a:ln w="25400" algn="ctr">
            <a:solidFill>
              <a:srgbClr val="336699"/>
            </a:solidFill>
            <a:round/>
            <a:headEnd/>
            <a:tailEnd/>
          </a:ln>
        </p:spPr>
      </p:cxnSp>
      <p:sp>
        <p:nvSpPr>
          <p:cNvPr id="10" name="Rectangle 472"/>
          <p:cNvSpPr>
            <a:spLocks noChangeArrowheads="1"/>
          </p:cNvSpPr>
          <p:nvPr/>
        </p:nvSpPr>
        <p:spPr bwMode="auto">
          <a:xfrm>
            <a:off x="285294" y="1017036"/>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1" name="TextBox 10"/>
          <p:cNvSpPr txBox="1"/>
          <p:nvPr/>
        </p:nvSpPr>
        <p:spPr>
          <a:xfrm>
            <a:off x="287717" y="1032734"/>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9.</a:t>
            </a:r>
            <a:r>
              <a:rPr lang="zh-CN" altLang="en-US" sz="1400" b="1" dirty="0" smtClean="0">
                <a:solidFill>
                  <a:schemeClr val="bg1"/>
                </a:solidFill>
                <a:latin typeface="微软雅黑" panose="020B0503020204020204" pitchFamily="34" charset="-122"/>
                <a:ea typeface="微软雅黑" panose="020B0503020204020204" pitchFamily="34" charset="-122"/>
              </a:rPr>
              <a:t>人员</a:t>
            </a:r>
            <a:r>
              <a:rPr lang="zh-CN" altLang="en-US" sz="1400" b="1" dirty="0" smtClean="0">
                <a:solidFill>
                  <a:schemeClr val="bg1"/>
                </a:solidFill>
                <a:latin typeface="微软雅黑" panose="020B0503020204020204" pitchFamily="34" charset="-122"/>
                <a:ea typeface="微软雅黑" panose="020B0503020204020204" pitchFamily="34" charset="-122"/>
              </a:rPr>
              <a:t>规划及职责</a:t>
            </a:r>
          </a:p>
        </p:txBody>
      </p:sp>
      <p:sp>
        <p:nvSpPr>
          <p:cNvPr id="8" name="矩形 7"/>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9704917" y="1600200"/>
            <a:ext cx="228600" cy="0"/>
            <a:chOff x="610" y="3911"/>
            <a:chExt cx="18" cy="18"/>
          </a:xfrm>
        </p:grpSpPr>
        <p:sp>
          <p:nvSpPr>
            <p:cNvPr id="17" name="AutoShape 22"/>
            <p:cNvSpPr>
              <a:spLocks noChangeArrowheads="1"/>
            </p:cNvSpPr>
            <p:nvPr/>
          </p:nvSpPr>
          <p:spPr bwMode="auto">
            <a:xfrm rot="10800000">
              <a:off x="-1048704736" y="3200400"/>
              <a:ext cx="18" cy="0"/>
            </a:xfrm>
            <a:prstGeom prst="triangle">
              <a:avLst>
                <a:gd name="adj" fmla="val 50000"/>
              </a:avLst>
            </a:prstGeom>
            <a:solidFill>
              <a:srgbClr val="FFFFFF"/>
            </a:solidFill>
            <a:ln w="9525">
              <a:solidFill>
                <a:srgbClr val="000000"/>
              </a:solidFill>
              <a:miter lim="800000"/>
              <a:headEnd/>
              <a:tailEnd/>
            </a:ln>
          </p:spPr>
          <p:txBody>
            <a:bodyPr vert="horz" wrap="square" lIns="18288" tIns="0" rIns="0" bIns="0" numCol="1" anchor="t" anchorCtr="0" compatLnSpc="1">
              <a:prstTxWarp prst="textNoShape">
                <a:avLst/>
              </a:prstTxWarp>
            </a:bodyPr>
            <a:lstStyle/>
            <a:p>
              <a:endParaRPr lang="zh-CN" altLang="en-US"/>
            </a:p>
          </p:txBody>
        </p:sp>
        <p:sp>
          <p:nvSpPr>
            <p:cNvPr id="18" name="Text Box 23"/>
            <p:cNvSpPr txBox="1">
              <a:spLocks noChangeArrowheads="1"/>
            </p:cNvSpPr>
            <p:nvPr/>
          </p:nvSpPr>
          <p:spPr bwMode="auto">
            <a:xfrm>
              <a:off x="-1048704734" y="3200400"/>
              <a:ext cx="14"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27432" tIns="22860" rIns="0" bIns="0" numCol="1" anchor="t" anchorCtr="0" compatLnSpc="1">
              <a:prstTxWarp prst="textNoShape">
                <a:avLst/>
              </a:prstTxWarp>
            </a:bodyPr>
            <a:lstStyle/>
            <a:p>
              <a:endParaRPr lang="zh-CN" altLang="en-US"/>
            </a:p>
          </p:txBody>
        </p:sp>
      </p:grpSp>
      <p:pic>
        <p:nvPicPr>
          <p:cNvPr id="107543" name="Picture 2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8176" y="1976236"/>
            <a:ext cx="9556283" cy="4478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3"/>
          <p:cNvGrpSpPr>
            <a:grpSpLocks/>
          </p:cNvGrpSpPr>
          <p:nvPr/>
        </p:nvGrpSpPr>
        <p:grpSpPr bwMode="auto">
          <a:xfrm>
            <a:off x="623392" y="1351616"/>
            <a:ext cx="5472608" cy="493209"/>
            <a:chOff x="1152" y="1275"/>
            <a:chExt cx="3408" cy="419"/>
          </a:xfrm>
        </p:grpSpPr>
        <p:grpSp>
          <p:nvGrpSpPr>
            <p:cNvPr id="5" name="Group 4"/>
            <p:cNvGrpSpPr>
              <a:grpSpLocks/>
            </p:cNvGrpSpPr>
            <p:nvPr/>
          </p:nvGrpSpPr>
          <p:grpSpPr bwMode="auto">
            <a:xfrm>
              <a:off x="1152" y="1275"/>
              <a:ext cx="480" cy="419"/>
              <a:chOff x="1110" y="2656"/>
              <a:chExt cx="1549" cy="1351"/>
            </a:xfrm>
          </p:grpSpPr>
          <p:sp>
            <p:nvSpPr>
              <p:cNvPr id="37" name="AutoShape 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latin typeface="+mn-ea"/>
                  <a:ea typeface="+mn-ea"/>
                </a:endParaRPr>
              </a:p>
            </p:txBody>
          </p:sp>
          <p:sp>
            <p:nvSpPr>
              <p:cNvPr id="38" name="AutoShape 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mn-ea"/>
                  <a:ea typeface="+mn-ea"/>
                </a:endParaRPr>
              </a:p>
            </p:txBody>
          </p:sp>
          <p:sp>
            <p:nvSpPr>
              <p:cNvPr id="39" name="AutoShape 7"/>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latin typeface="+mn-ea"/>
                  <a:ea typeface="+mn-ea"/>
                </a:endParaRPr>
              </a:p>
            </p:txBody>
          </p:sp>
        </p:grpSp>
        <p:sp>
          <p:nvSpPr>
            <p:cNvPr id="34" name="Line 8"/>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zh-CN" altLang="en-US">
                <a:latin typeface="+mn-ea"/>
                <a:ea typeface="+mn-ea"/>
              </a:endParaRPr>
            </a:p>
          </p:txBody>
        </p:sp>
        <p:sp>
          <p:nvSpPr>
            <p:cNvPr id="35" name="Text Box 9"/>
            <p:cNvSpPr txBox="1">
              <a:spLocks noChangeArrowheads="1"/>
            </p:cNvSpPr>
            <p:nvPr/>
          </p:nvSpPr>
          <p:spPr bwMode="auto">
            <a:xfrm>
              <a:off x="1607" y="1323"/>
              <a:ext cx="1121" cy="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b="1" dirty="0" smtClean="0">
                  <a:latin typeface="微软雅黑" pitchFamily="34" charset="-122"/>
                  <a:ea typeface="微软雅黑" pitchFamily="34" charset="-122"/>
                </a:rPr>
                <a:t>收货标准作业单</a:t>
              </a:r>
              <a:endParaRPr lang="en-US" altLang="zh-CN" b="1" dirty="0">
                <a:latin typeface="微软雅黑" pitchFamily="34" charset="-122"/>
                <a:ea typeface="微软雅黑" pitchFamily="34" charset="-122"/>
              </a:endParaRPr>
            </a:p>
          </p:txBody>
        </p:sp>
        <p:sp>
          <p:nvSpPr>
            <p:cNvPr id="36" name="Text Box 10"/>
            <p:cNvSpPr txBox="1">
              <a:spLocks noChangeArrowheads="1"/>
            </p:cNvSpPr>
            <p:nvPr/>
          </p:nvSpPr>
          <p:spPr bwMode="gray">
            <a:xfrm>
              <a:off x="1285" y="1309"/>
              <a:ext cx="204" cy="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800" b="1" dirty="0">
                  <a:solidFill>
                    <a:schemeClr val="bg1"/>
                  </a:solidFill>
                  <a:latin typeface="微软雅黑" pitchFamily="34" charset="-122"/>
                  <a:ea typeface="微软雅黑" pitchFamily="34" charset="-122"/>
                </a:rPr>
                <a:t>1</a:t>
              </a:r>
            </a:p>
          </p:txBody>
        </p:sp>
      </p:grpSp>
      <p:graphicFrame>
        <p:nvGraphicFramePr>
          <p:cNvPr id="87041" name="Object 1"/>
          <p:cNvGraphicFramePr>
            <a:graphicFrameLocks noChangeAspect="1"/>
          </p:cNvGraphicFramePr>
          <p:nvPr/>
        </p:nvGraphicFramePr>
        <p:xfrm>
          <a:off x="10285398" y="3527497"/>
          <a:ext cx="1571046" cy="1478189"/>
        </p:xfrm>
        <a:graphic>
          <a:graphicData uri="http://schemas.openxmlformats.org/presentationml/2006/ole">
            <p:oleObj spid="_x0000_s87041" name="Worksheet" showAsIcon="1" r:id="rId4" imgW="914400" imgH="828720" progId="Excel.Sheet.8">
              <p:embed/>
            </p:oleObj>
          </a:graphicData>
        </a:graphic>
      </p:graphicFrame>
      <p:cxnSp>
        <p:nvCxnSpPr>
          <p:cNvPr id="21" name="直接连接符 20"/>
          <p:cNvCxnSpPr>
            <a:cxnSpLocks noChangeShapeType="1"/>
          </p:cNvCxnSpPr>
          <p:nvPr/>
        </p:nvCxnSpPr>
        <p:spPr bwMode="auto">
          <a:xfrm>
            <a:off x="3414338" y="1249998"/>
            <a:ext cx="8280400" cy="0"/>
          </a:xfrm>
          <a:prstGeom prst="line">
            <a:avLst/>
          </a:prstGeom>
          <a:noFill/>
          <a:ln w="25400" algn="ctr">
            <a:solidFill>
              <a:srgbClr val="336699"/>
            </a:solidFill>
            <a:round/>
            <a:headEnd/>
            <a:tailEnd/>
          </a:ln>
        </p:spPr>
      </p:cxnSp>
      <p:sp>
        <p:nvSpPr>
          <p:cNvPr id="22" name="Rectangle 472"/>
          <p:cNvSpPr>
            <a:spLocks noChangeArrowheads="1"/>
          </p:cNvSpPr>
          <p:nvPr/>
        </p:nvSpPr>
        <p:spPr bwMode="auto">
          <a:xfrm>
            <a:off x="285294" y="897290"/>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25" name="TextBox 24"/>
          <p:cNvSpPr txBox="1"/>
          <p:nvPr/>
        </p:nvSpPr>
        <p:spPr>
          <a:xfrm>
            <a:off x="266450" y="914400"/>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标准</a:t>
            </a:r>
            <a:r>
              <a:rPr lang="zh-CN" altLang="en-US" sz="1400" b="1" dirty="0" smtClean="0">
                <a:solidFill>
                  <a:schemeClr val="bg1"/>
                </a:solidFill>
                <a:latin typeface="微软雅黑" panose="020B0503020204020204" pitchFamily="34" charset="-122"/>
                <a:ea typeface="微软雅黑" panose="020B0503020204020204" pitchFamily="34" charset="-122"/>
              </a:rPr>
              <a:t>作业开发</a:t>
            </a:r>
          </a:p>
        </p:txBody>
      </p:sp>
      <p:sp>
        <p:nvSpPr>
          <p:cNvPr id="19" name="矩形 18"/>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78512" y="1340769"/>
            <a:ext cx="4945413" cy="432048"/>
            <a:chOff x="1152" y="1851"/>
            <a:chExt cx="3408" cy="419"/>
          </a:xfrm>
        </p:grpSpPr>
        <p:grpSp>
          <p:nvGrpSpPr>
            <p:cNvPr id="3" name="Group 12"/>
            <p:cNvGrpSpPr>
              <a:grpSpLocks/>
            </p:cNvGrpSpPr>
            <p:nvPr/>
          </p:nvGrpSpPr>
          <p:grpSpPr bwMode="auto">
            <a:xfrm>
              <a:off x="1152" y="1851"/>
              <a:ext cx="480" cy="419"/>
              <a:chOff x="3174" y="2656"/>
              <a:chExt cx="1549" cy="1351"/>
            </a:xfrm>
          </p:grpSpPr>
          <p:sp>
            <p:nvSpPr>
              <p:cNvPr id="14"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16" name="AutoShape 1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grpSp>
        <p:sp>
          <p:nvSpPr>
            <p:cNvPr id="11" name="Line 16"/>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2" name="Text Box 17"/>
            <p:cNvSpPr txBox="1">
              <a:spLocks noChangeArrowheads="1"/>
            </p:cNvSpPr>
            <p:nvPr/>
          </p:nvSpPr>
          <p:spPr bwMode="auto">
            <a:xfrm>
              <a:off x="1572" y="1899"/>
              <a:ext cx="1718" cy="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eaLnBrk="0" hangingPunct="0">
                <a:defRPr>
                  <a:solidFill>
                    <a:schemeClr val="tx2"/>
                  </a:solidFill>
                  <a:latin typeface="+mn-ea"/>
                  <a:ea typeface="+mn-ea"/>
                </a:defRPr>
              </a:lvl1pPr>
              <a:lvl2pPr marL="742950" indent="-285750" eaLnBrk="0" hangingPunct="0">
                <a:defRPr>
                  <a:ea typeface="宋体" pitchFamily="2" charset="-122"/>
                </a:defRPr>
              </a:lvl2pPr>
              <a:lvl3pPr marL="1143000" indent="-228600" eaLnBrk="0" hangingPunct="0">
                <a:defRPr>
                  <a:ea typeface="宋体" pitchFamily="2" charset="-122"/>
                </a:defRPr>
              </a:lvl3pPr>
              <a:lvl4pPr marL="1600200" indent="-228600" eaLnBrk="0" hangingPunct="0">
                <a:defRPr>
                  <a:ea typeface="宋体" pitchFamily="2" charset="-122"/>
                </a:defRPr>
              </a:lvl4pPr>
              <a:lvl5pPr marL="2057400" indent="-228600" eaLnBrk="0" hangingPunct="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zh-CN" altLang="en-US" b="1" dirty="0">
                  <a:solidFill>
                    <a:schemeClr val="tx1"/>
                  </a:solidFill>
                  <a:latin typeface="微软雅黑" pitchFamily="34" charset="-122"/>
                  <a:ea typeface="微软雅黑" pitchFamily="34" charset="-122"/>
                </a:rPr>
                <a:t>入库翻包装标准作业单</a:t>
              </a:r>
              <a:endParaRPr lang="en-US" altLang="zh-CN" b="1" dirty="0">
                <a:solidFill>
                  <a:schemeClr val="tx1"/>
                </a:solidFill>
                <a:latin typeface="微软雅黑" pitchFamily="34" charset="-122"/>
                <a:ea typeface="微软雅黑" pitchFamily="34" charset="-122"/>
              </a:endParaRPr>
            </a:p>
          </p:txBody>
        </p:sp>
        <p:sp>
          <p:nvSpPr>
            <p:cNvPr id="13" name="Text Box 18"/>
            <p:cNvSpPr txBox="1">
              <a:spLocks noChangeArrowheads="1"/>
            </p:cNvSpPr>
            <p:nvPr/>
          </p:nvSpPr>
          <p:spPr bwMode="gray">
            <a:xfrm>
              <a:off x="1274" y="1851"/>
              <a:ext cx="226" cy="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800" b="1" dirty="0">
                  <a:solidFill>
                    <a:schemeClr val="bg1"/>
                  </a:solidFill>
                  <a:latin typeface="微软雅黑" pitchFamily="34" charset="-122"/>
                  <a:ea typeface="微软雅黑" pitchFamily="34" charset="-122"/>
                </a:rPr>
                <a:t>2</a:t>
              </a:r>
            </a:p>
          </p:txBody>
        </p:sp>
      </p:grpSp>
      <p:pic>
        <p:nvPicPr>
          <p:cNvPr id="1095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905" y="1934763"/>
            <a:ext cx="11168529" cy="4469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7" name="直接连接符 16"/>
          <p:cNvCxnSpPr>
            <a:cxnSpLocks noChangeShapeType="1"/>
          </p:cNvCxnSpPr>
          <p:nvPr/>
        </p:nvCxnSpPr>
        <p:spPr bwMode="auto">
          <a:xfrm>
            <a:off x="3457881" y="1247181"/>
            <a:ext cx="8280400" cy="0"/>
          </a:xfrm>
          <a:prstGeom prst="line">
            <a:avLst/>
          </a:prstGeom>
          <a:noFill/>
          <a:ln w="25400" algn="ctr">
            <a:solidFill>
              <a:srgbClr val="336699"/>
            </a:solidFill>
            <a:round/>
            <a:headEnd/>
            <a:tailEnd/>
          </a:ln>
        </p:spPr>
      </p:cxnSp>
      <p:sp>
        <p:nvSpPr>
          <p:cNvPr id="20" name="Rectangle 472"/>
          <p:cNvSpPr>
            <a:spLocks noChangeArrowheads="1"/>
          </p:cNvSpPr>
          <p:nvPr/>
        </p:nvSpPr>
        <p:spPr bwMode="auto">
          <a:xfrm>
            <a:off x="328837" y="894473"/>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21" name="TextBox 20"/>
          <p:cNvSpPr txBox="1"/>
          <p:nvPr/>
        </p:nvSpPr>
        <p:spPr>
          <a:xfrm>
            <a:off x="287238" y="914400"/>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标准</a:t>
            </a:r>
            <a:r>
              <a:rPr lang="zh-CN" altLang="en-US" sz="1400" b="1" dirty="0" smtClean="0">
                <a:solidFill>
                  <a:schemeClr val="bg1"/>
                </a:solidFill>
                <a:latin typeface="微软雅黑" panose="020B0503020204020204" pitchFamily="34" charset="-122"/>
                <a:ea typeface="微软雅黑" panose="020B0503020204020204" pitchFamily="34" charset="-122"/>
              </a:rPr>
              <a:t>作业开发</a:t>
            </a:r>
          </a:p>
        </p:txBody>
      </p:sp>
      <p:sp>
        <p:nvSpPr>
          <p:cNvPr id="18" name="矩形 17"/>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609600" y="1279555"/>
            <a:ext cx="4718315" cy="422255"/>
            <a:chOff x="1152" y="2984"/>
            <a:chExt cx="3408" cy="425"/>
          </a:xfrm>
        </p:grpSpPr>
        <p:grpSp>
          <p:nvGrpSpPr>
            <p:cNvPr id="3" name="Group 28"/>
            <p:cNvGrpSpPr>
              <a:grpSpLocks/>
            </p:cNvGrpSpPr>
            <p:nvPr/>
          </p:nvGrpSpPr>
          <p:grpSpPr bwMode="auto">
            <a:xfrm>
              <a:off x="1152" y="2989"/>
              <a:ext cx="480" cy="419"/>
              <a:chOff x="3174" y="2656"/>
              <a:chExt cx="1549" cy="1351"/>
            </a:xfrm>
          </p:grpSpPr>
          <p:sp>
            <p:nvSpPr>
              <p:cNvPr id="14"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16" name="AutoShape 31"/>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grpSp>
        <p:sp>
          <p:nvSpPr>
            <p:cNvPr id="11" name="Line 32"/>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2" name="Text Box 33"/>
            <p:cNvSpPr txBox="1">
              <a:spLocks noChangeArrowheads="1"/>
            </p:cNvSpPr>
            <p:nvPr/>
          </p:nvSpPr>
          <p:spPr bwMode="auto">
            <a:xfrm>
              <a:off x="1585" y="3037"/>
              <a:ext cx="1801" cy="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b="1" dirty="0" smtClean="0">
                  <a:latin typeface="微软雅黑" pitchFamily="34" charset="-122"/>
                  <a:ea typeface="微软雅黑" pitchFamily="34" charset="-122"/>
                </a:rPr>
                <a:t>看板卡收集标准作业单</a:t>
              </a:r>
              <a:endParaRPr lang="en-US" altLang="zh-CN" b="1" dirty="0">
                <a:latin typeface="微软雅黑" pitchFamily="34" charset="-122"/>
                <a:ea typeface="微软雅黑" pitchFamily="34" charset="-122"/>
              </a:endParaRPr>
            </a:p>
          </p:txBody>
        </p:sp>
        <p:sp>
          <p:nvSpPr>
            <p:cNvPr id="13" name="Text Box 34"/>
            <p:cNvSpPr txBox="1">
              <a:spLocks noChangeArrowheads="1"/>
            </p:cNvSpPr>
            <p:nvPr/>
          </p:nvSpPr>
          <p:spPr bwMode="gray">
            <a:xfrm>
              <a:off x="1271" y="2984"/>
              <a:ext cx="236" cy="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800" b="1" dirty="0" smtClean="0">
                  <a:solidFill>
                    <a:schemeClr val="bg1"/>
                  </a:solidFill>
                  <a:latin typeface="微软雅黑" pitchFamily="34" charset="-122"/>
                  <a:ea typeface="微软雅黑" pitchFamily="34" charset="-122"/>
                </a:rPr>
                <a:t>3</a:t>
              </a:r>
              <a:endParaRPr lang="en-US" altLang="zh-CN" sz="1800" b="1" dirty="0">
                <a:solidFill>
                  <a:schemeClr val="bg1"/>
                </a:solidFill>
                <a:latin typeface="微软雅黑" pitchFamily="34" charset="-122"/>
                <a:ea typeface="微软雅黑" pitchFamily="34" charset="-122"/>
              </a:endParaRPr>
            </a:p>
          </p:txBody>
        </p:sp>
      </p:grpSp>
      <p:pic>
        <p:nvPicPr>
          <p:cNvPr id="1116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7954" y="1889937"/>
            <a:ext cx="11069270" cy="4367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7" name="直接连接符 16"/>
          <p:cNvCxnSpPr>
            <a:cxnSpLocks noChangeShapeType="1"/>
          </p:cNvCxnSpPr>
          <p:nvPr/>
        </p:nvCxnSpPr>
        <p:spPr bwMode="auto">
          <a:xfrm>
            <a:off x="3457881" y="1247181"/>
            <a:ext cx="8280400" cy="0"/>
          </a:xfrm>
          <a:prstGeom prst="line">
            <a:avLst/>
          </a:prstGeom>
          <a:noFill/>
          <a:ln w="25400" algn="ctr">
            <a:solidFill>
              <a:srgbClr val="336699"/>
            </a:solidFill>
            <a:round/>
            <a:headEnd/>
            <a:tailEnd/>
          </a:ln>
        </p:spPr>
      </p:cxnSp>
      <p:sp>
        <p:nvSpPr>
          <p:cNvPr id="20" name="Rectangle 472"/>
          <p:cNvSpPr>
            <a:spLocks noChangeArrowheads="1"/>
          </p:cNvSpPr>
          <p:nvPr/>
        </p:nvSpPr>
        <p:spPr bwMode="auto">
          <a:xfrm>
            <a:off x="328837" y="894473"/>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21" name="TextBox 20"/>
          <p:cNvSpPr txBox="1"/>
          <p:nvPr/>
        </p:nvSpPr>
        <p:spPr>
          <a:xfrm>
            <a:off x="342788" y="914400"/>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标准</a:t>
            </a:r>
            <a:r>
              <a:rPr lang="zh-CN" altLang="en-US" sz="1400" b="1" dirty="0" smtClean="0">
                <a:solidFill>
                  <a:schemeClr val="bg1"/>
                </a:solidFill>
                <a:latin typeface="微软雅黑" panose="020B0503020204020204" pitchFamily="34" charset="-122"/>
                <a:ea typeface="微软雅黑" panose="020B0503020204020204" pitchFamily="34" charset="-122"/>
              </a:rPr>
              <a:t>作业开发</a:t>
            </a:r>
          </a:p>
        </p:txBody>
      </p:sp>
      <p:sp>
        <p:nvSpPr>
          <p:cNvPr id="18" name="矩形 17"/>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2745" y="1880396"/>
            <a:ext cx="11134126" cy="4493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3"/>
          <p:cNvGrpSpPr>
            <a:grpSpLocks/>
          </p:cNvGrpSpPr>
          <p:nvPr/>
        </p:nvGrpSpPr>
        <p:grpSpPr bwMode="auto">
          <a:xfrm>
            <a:off x="623392" y="1268761"/>
            <a:ext cx="5472608" cy="493209"/>
            <a:chOff x="1152" y="1275"/>
            <a:chExt cx="3408" cy="419"/>
          </a:xfrm>
        </p:grpSpPr>
        <p:grpSp>
          <p:nvGrpSpPr>
            <p:cNvPr id="3" name="Group 4"/>
            <p:cNvGrpSpPr>
              <a:grpSpLocks/>
            </p:cNvGrpSpPr>
            <p:nvPr/>
          </p:nvGrpSpPr>
          <p:grpSpPr bwMode="auto">
            <a:xfrm>
              <a:off x="1152" y="1275"/>
              <a:ext cx="480" cy="419"/>
              <a:chOff x="1110" y="2656"/>
              <a:chExt cx="1549" cy="1351"/>
            </a:xfrm>
          </p:grpSpPr>
          <p:sp>
            <p:nvSpPr>
              <p:cNvPr id="15" name="AutoShape 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latin typeface="+mn-ea"/>
                  <a:ea typeface="+mn-ea"/>
                </a:endParaRPr>
              </a:p>
            </p:txBody>
          </p:sp>
          <p:sp>
            <p:nvSpPr>
              <p:cNvPr id="16" name="AutoShape 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mn-ea"/>
                  <a:ea typeface="+mn-ea"/>
                </a:endParaRPr>
              </a:p>
            </p:txBody>
          </p:sp>
          <p:sp>
            <p:nvSpPr>
              <p:cNvPr id="17" name="AutoShape 7"/>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latin typeface="+mn-ea"/>
                  <a:ea typeface="+mn-ea"/>
                </a:endParaRPr>
              </a:p>
            </p:txBody>
          </p:sp>
        </p:grpSp>
        <p:sp>
          <p:nvSpPr>
            <p:cNvPr id="12" name="Line 8"/>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zh-CN" altLang="en-US">
                <a:latin typeface="+mn-ea"/>
                <a:ea typeface="+mn-ea"/>
              </a:endParaRPr>
            </a:p>
          </p:txBody>
        </p:sp>
        <p:sp>
          <p:nvSpPr>
            <p:cNvPr id="13" name="Text Box 9"/>
            <p:cNvSpPr txBox="1">
              <a:spLocks noChangeArrowheads="1"/>
            </p:cNvSpPr>
            <p:nvPr/>
          </p:nvSpPr>
          <p:spPr bwMode="auto">
            <a:xfrm>
              <a:off x="1615" y="1323"/>
              <a:ext cx="1121" cy="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b="1" dirty="0" smtClean="0">
                  <a:latin typeface="微软雅黑" pitchFamily="34" charset="-122"/>
                  <a:ea typeface="微软雅黑" pitchFamily="34" charset="-122"/>
                </a:rPr>
                <a:t>拣选标准作业单</a:t>
              </a:r>
              <a:endParaRPr lang="en-US" altLang="zh-CN" b="1" dirty="0">
                <a:latin typeface="微软雅黑" pitchFamily="34" charset="-122"/>
                <a:ea typeface="微软雅黑" pitchFamily="34" charset="-122"/>
              </a:endParaRPr>
            </a:p>
          </p:txBody>
        </p:sp>
        <p:sp>
          <p:nvSpPr>
            <p:cNvPr id="14" name="Text Box 10"/>
            <p:cNvSpPr txBox="1">
              <a:spLocks noChangeArrowheads="1"/>
            </p:cNvSpPr>
            <p:nvPr/>
          </p:nvSpPr>
          <p:spPr bwMode="gray">
            <a:xfrm>
              <a:off x="1285" y="1301"/>
              <a:ext cx="204" cy="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800" b="1" dirty="0" smtClean="0">
                  <a:solidFill>
                    <a:schemeClr val="bg1"/>
                  </a:solidFill>
                  <a:latin typeface="微软雅黑" pitchFamily="34" charset="-122"/>
                  <a:ea typeface="微软雅黑" pitchFamily="34" charset="-122"/>
                </a:rPr>
                <a:t>4</a:t>
              </a:r>
              <a:endParaRPr lang="en-US" altLang="zh-CN" sz="1800" b="1" dirty="0">
                <a:solidFill>
                  <a:schemeClr val="bg1"/>
                </a:solidFill>
                <a:latin typeface="微软雅黑" pitchFamily="34" charset="-122"/>
                <a:ea typeface="微软雅黑" pitchFamily="34" charset="-122"/>
              </a:endParaRPr>
            </a:p>
          </p:txBody>
        </p:sp>
      </p:grpSp>
      <p:cxnSp>
        <p:nvCxnSpPr>
          <p:cNvPr id="18" name="直接连接符 17"/>
          <p:cNvCxnSpPr>
            <a:cxnSpLocks noChangeShapeType="1"/>
          </p:cNvCxnSpPr>
          <p:nvPr/>
        </p:nvCxnSpPr>
        <p:spPr bwMode="auto">
          <a:xfrm>
            <a:off x="3457881" y="1247181"/>
            <a:ext cx="8280400" cy="0"/>
          </a:xfrm>
          <a:prstGeom prst="line">
            <a:avLst/>
          </a:prstGeom>
          <a:noFill/>
          <a:ln w="25400" algn="ctr">
            <a:solidFill>
              <a:srgbClr val="336699"/>
            </a:solidFill>
            <a:round/>
            <a:headEnd/>
            <a:tailEnd/>
          </a:ln>
        </p:spPr>
      </p:cxnSp>
      <p:sp>
        <p:nvSpPr>
          <p:cNvPr id="21" name="Rectangle 472"/>
          <p:cNvSpPr>
            <a:spLocks noChangeArrowheads="1"/>
          </p:cNvSpPr>
          <p:nvPr/>
        </p:nvSpPr>
        <p:spPr bwMode="auto">
          <a:xfrm>
            <a:off x="328837" y="894473"/>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24" name="TextBox 23"/>
          <p:cNvSpPr txBox="1"/>
          <p:nvPr/>
        </p:nvSpPr>
        <p:spPr>
          <a:xfrm>
            <a:off x="319187" y="928049"/>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标准</a:t>
            </a:r>
            <a:r>
              <a:rPr lang="zh-CN" altLang="en-US" sz="1400" b="1" dirty="0" smtClean="0">
                <a:solidFill>
                  <a:schemeClr val="bg1"/>
                </a:solidFill>
                <a:latin typeface="微软雅黑" panose="020B0503020204020204" pitchFamily="34" charset="-122"/>
                <a:ea typeface="微软雅黑" panose="020B0503020204020204" pitchFamily="34" charset="-122"/>
              </a:rPr>
              <a:t>作业开发</a:t>
            </a:r>
          </a:p>
        </p:txBody>
      </p:sp>
      <p:sp>
        <p:nvSpPr>
          <p:cNvPr id="19" name="矩形 18"/>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609600" y="1279555"/>
            <a:ext cx="4718315" cy="422255"/>
            <a:chOff x="1152" y="2984"/>
            <a:chExt cx="3408" cy="425"/>
          </a:xfrm>
        </p:grpSpPr>
        <p:grpSp>
          <p:nvGrpSpPr>
            <p:cNvPr id="3" name="Group 28"/>
            <p:cNvGrpSpPr>
              <a:grpSpLocks/>
            </p:cNvGrpSpPr>
            <p:nvPr/>
          </p:nvGrpSpPr>
          <p:grpSpPr bwMode="auto">
            <a:xfrm>
              <a:off x="1152" y="2989"/>
              <a:ext cx="480" cy="419"/>
              <a:chOff x="3174" y="2656"/>
              <a:chExt cx="1549" cy="1351"/>
            </a:xfrm>
          </p:grpSpPr>
          <p:sp>
            <p:nvSpPr>
              <p:cNvPr id="14"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16" name="AutoShape 31"/>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grpSp>
        <p:sp>
          <p:nvSpPr>
            <p:cNvPr id="11" name="Line 32"/>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2" name="Text Box 33"/>
            <p:cNvSpPr txBox="1">
              <a:spLocks noChangeArrowheads="1"/>
            </p:cNvSpPr>
            <p:nvPr/>
          </p:nvSpPr>
          <p:spPr bwMode="auto">
            <a:xfrm>
              <a:off x="1664" y="3037"/>
              <a:ext cx="1300" cy="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b="1" dirty="0" smtClean="0">
                  <a:latin typeface="微软雅黑" pitchFamily="34" charset="-122"/>
                  <a:ea typeface="微软雅黑" pitchFamily="34" charset="-122"/>
                </a:rPr>
                <a:t>配送标准作业单</a:t>
              </a:r>
              <a:endParaRPr lang="en-US" altLang="zh-CN" b="1" dirty="0">
                <a:latin typeface="微软雅黑" pitchFamily="34" charset="-122"/>
                <a:ea typeface="微软雅黑" pitchFamily="34" charset="-122"/>
              </a:endParaRPr>
            </a:p>
          </p:txBody>
        </p:sp>
        <p:sp>
          <p:nvSpPr>
            <p:cNvPr id="13" name="Text Box 34"/>
            <p:cNvSpPr txBox="1">
              <a:spLocks noChangeArrowheads="1"/>
            </p:cNvSpPr>
            <p:nvPr/>
          </p:nvSpPr>
          <p:spPr bwMode="gray">
            <a:xfrm>
              <a:off x="1271" y="2984"/>
              <a:ext cx="236" cy="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800" b="1" dirty="0" smtClean="0">
                  <a:solidFill>
                    <a:schemeClr val="bg1"/>
                  </a:solidFill>
                  <a:latin typeface="微软雅黑" pitchFamily="34" charset="-122"/>
                  <a:ea typeface="微软雅黑" pitchFamily="34" charset="-122"/>
                </a:rPr>
                <a:t>5</a:t>
              </a:r>
              <a:endParaRPr lang="en-US" altLang="zh-CN" sz="1800" b="1" dirty="0">
                <a:solidFill>
                  <a:schemeClr val="bg1"/>
                </a:solidFill>
                <a:latin typeface="微软雅黑" pitchFamily="34" charset="-122"/>
                <a:ea typeface="微软雅黑" pitchFamily="34" charset="-122"/>
              </a:endParaRPr>
            </a:p>
          </p:txBody>
        </p:sp>
      </p:grpSp>
      <p:pic>
        <p:nvPicPr>
          <p:cNvPr id="1136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178" y="1854044"/>
            <a:ext cx="11110657" cy="4457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7" name="直接连接符 16"/>
          <p:cNvCxnSpPr>
            <a:cxnSpLocks noChangeShapeType="1"/>
          </p:cNvCxnSpPr>
          <p:nvPr/>
        </p:nvCxnSpPr>
        <p:spPr bwMode="auto">
          <a:xfrm>
            <a:off x="3457881" y="1247181"/>
            <a:ext cx="8280400" cy="0"/>
          </a:xfrm>
          <a:prstGeom prst="line">
            <a:avLst/>
          </a:prstGeom>
          <a:noFill/>
          <a:ln w="25400" algn="ctr">
            <a:solidFill>
              <a:srgbClr val="336699"/>
            </a:solidFill>
            <a:round/>
            <a:headEnd/>
            <a:tailEnd/>
          </a:ln>
        </p:spPr>
      </p:cxnSp>
      <p:sp>
        <p:nvSpPr>
          <p:cNvPr id="20" name="Rectangle 472"/>
          <p:cNvSpPr>
            <a:spLocks noChangeArrowheads="1"/>
          </p:cNvSpPr>
          <p:nvPr/>
        </p:nvSpPr>
        <p:spPr bwMode="auto">
          <a:xfrm>
            <a:off x="328837" y="894473"/>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21" name="TextBox 20"/>
          <p:cNvSpPr txBox="1"/>
          <p:nvPr/>
        </p:nvSpPr>
        <p:spPr>
          <a:xfrm>
            <a:off x="315493" y="925157"/>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标准</a:t>
            </a:r>
            <a:r>
              <a:rPr lang="zh-CN" altLang="en-US" sz="1400" b="1" dirty="0" smtClean="0">
                <a:solidFill>
                  <a:schemeClr val="bg1"/>
                </a:solidFill>
                <a:latin typeface="微软雅黑" panose="020B0503020204020204" pitchFamily="34" charset="-122"/>
                <a:ea typeface="微软雅黑" panose="020B0503020204020204" pitchFamily="34" charset="-122"/>
              </a:rPr>
              <a:t>作业开发</a:t>
            </a:r>
          </a:p>
        </p:txBody>
      </p:sp>
      <p:sp>
        <p:nvSpPr>
          <p:cNvPr id="18" name="矩形 17"/>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4"/>
          <p:cNvSpPr txBox="1">
            <a:spLocks noChangeArrowheads="1"/>
          </p:cNvSpPr>
          <p:nvPr/>
        </p:nvSpPr>
        <p:spPr bwMode="auto">
          <a:xfrm>
            <a:off x="609600" y="1443038"/>
            <a:ext cx="7981951" cy="400050"/>
          </a:xfrm>
          <a:prstGeom prst="rect">
            <a:avLst/>
          </a:prstGeom>
          <a:noFill/>
          <a:ln w="9525">
            <a:noFill/>
            <a:miter lim="800000"/>
            <a:headEnd/>
            <a:tailEnd/>
          </a:ln>
          <a:effectLst/>
        </p:spPr>
        <p:txBody>
          <a:bodyPr>
            <a:spAutoFit/>
          </a:bodyPr>
          <a:lstStyle/>
          <a:p>
            <a:r>
              <a:rPr kumimoji="1" lang="en-US" altLang="zh-CN" sz="1600" dirty="0" smtClean="0">
                <a:latin typeface="微软雅黑" pitchFamily="34" charset="-122"/>
                <a:ea typeface="微软雅黑" pitchFamily="34" charset="-122"/>
              </a:rPr>
              <a:t>1.1</a:t>
            </a:r>
            <a:r>
              <a:rPr kumimoji="1" lang="en-US" altLang="zh-CN" sz="1600" dirty="0" smtClean="0">
                <a:latin typeface="微软雅黑" pitchFamily="34" charset="-122"/>
                <a:ea typeface="微软雅黑" pitchFamily="34" charset="-122"/>
              </a:rPr>
              <a:t>.</a:t>
            </a:r>
            <a:r>
              <a:rPr kumimoji="1" lang="zh-CN" altLang="en-US" sz="1600" dirty="0" smtClean="0">
                <a:latin typeface="微软雅黑" pitchFamily="34" charset="-122"/>
                <a:ea typeface="微软雅黑" pitchFamily="34" charset="-122"/>
              </a:rPr>
              <a:t>不</a:t>
            </a:r>
            <a:r>
              <a:rPr kumimoji="1" lang="zh-CN" altLang="en-US" sz="1600" dirty="0">
                <a:latin typeface="微软雅黑" pitchFamily="34" charset="-122"/>
                <a:ea typeface="微软雅黑" pitchFamily="34" charset="-122"/>
              </a:rPr>
              <a:t>接收没有看板卡的物料</a:t>
            </a:r>
            <a:r>
              <a:rPr kumimoji="1" lang="zh-CN" altLang="en-US" sz="2000" dirty="0">
                <a:latin typeface="微软雅黑" pitchFamily="34" charset="-122"/>
                <a:ea typeface="微软雅黑" pitchFamily="34" charset="-122"/>
              </a:rPr>
              <a:t>； </a:t>
            </a:r>
            <a:r>
              <a:rPr kumimoji="1" lang="zh-CN" altLang="en-US" sz="2000" dirty="0" smtClean="0">
                <a:latin typeface="微软雅黑" pitchFamily="34" charset="-122"/>
                <a:ea typeface="微软雅黑" pitchFamily="34" charset="-122"/>
              </a:rPr>
              <a:t>            </a:t>
            </a:r>
            <a:r>
              <a:rPr kumimoji="1" lang="en-US" altLang="zh-CN" sz="1700" dirty="0" smtClean="0">
                <a:latin typeface="微软雅黑" pitchFamily="34" charset="-122"/>
                <a:ea typeface="微软雅黑" pitchFamily="34" charset="-122"/>
              </a:rPr>
              <a:t>1.2.</a:t>
            </a:r>
            <a:r>
              <a:rPr kumimoji="1" lang="zh-CN" altLang="en-US" sz="1600" dirty="0" smtClean="0">
                <a:latin typeface="微软雅黑" pitchFamily="34" charset="-122"/>
                <a:ea typeface="微软雅黑" pitchFamily="34" charset="-122"/>
              </a:rPr>
              <a:t>使用</a:t>
            </a:r>
            <a:r>
              <a:rPr kumimoji="1" lang="zh-CN" altLang="en-US" sz="1600" dirty="0">
                <a:latin typeface="微软雅黑" pitchFamily="34" charset="-122"/>
                <a:ea typeface="微软雅黑" pitchFamily="34" charset="-122"/>
              </a:rPr>
              <a:t>第一个零部件开始投</a:t>
            </a:r>
            <a:r>
              <a:rPr kumimoji="1" lang="zh-CN" altLang="en-US" sz="1600" dirty="0" smtClean="0">
                <a:latin typeface="微软雅黑" pitchFamily="34" charset="-122"/>
                <a:ea typeface="微软雅黑" pitchFamily="34" charset="-122"/>
              </a:rPr>
              <a:t>卡</a:t>
            </a:r>
            <a:r>
              <a:rPr kumimoji="1" lang="zh-CN" altLang="en-US" sz="2000" dirty="0" smtClean="0">
                <a:latin typeface="微软雅黑" pitchFamily="34" charset="-122"/>
                <a:ea typeface="微软雅黑" pitchFamily="34" charset="-122"/>
              </a:rPr>
              <a:t>；</a:t>
            </a:r>
            <a:endParaRPr kumimoji="1" lang="zh-CN" altLang="en-US" sz="2000" dirty="0">
              <a:latin typeface="微软雅黑" pitchFamily="34" charset="-122"/>
              <a:ea typeface="微软雅黑" pitchFamily="34" charset="-122"/>
            </a:endParaRPr>
          </a:p>
        </p:txBody>
      </p:sp>
      <p:pic>
        <p:nvPicPr>
          <p:cNvPr id="13316" name="Picture 2"/>
          <p:cNvPicPr>
            <a:picLocks noChangeAspect="1" noChangeArrowheads="1"/>
          </p:cNvPicPr>
          <p:nvPr/>
        </p:nvPicPr>
        <p:blipFill>
          <a:blip r:embed="rId2" cstate="print"/>
          <a:srcRect/>
          <a:stretch>
            <a:fillRect/>
          </a:stretch>
        </p:blipFill>
        <p:spPr bwMode="auto">
          <a:xfrm>
            <a:off x="1200151" y="1852614"/>
            <a:ext cx="2495549" cy="1366837"/>
          </a:xfrm>
          <a:prstGeom prst="rect">
            <a:avLst/>
          </a:prstGeom>
          <a:noFill/>
          <a:ln w="9525">
            <a:noFill/>
            <a:miter lim="800000"/>
            <a:headEnd/>
            <a:tailEnd/>
          </a:ln>
          <a:effectLst/>
        </p:spPr>
      </p:pic>
      <p:grpSp>
        <p:nvGrpSpPr>
          <p:cNvPr id="2" name="组合 10"/>
          <p:cNvGrpSpPr>
            <a:grpSpLocks/>
          </p:cNvGrpSpPr>
          <p:nvPr/>
        </p:nvGrpSpPr>
        <p:grpSpPr bwMode="auto">
          <a:xfrm>
            <a:off x="2099734" y="2185988"/>
            <a:ext cx="759884" cy="488950"/>
            <a:chOff x="5652120" y="1174750"/>
            <a:chExt cx="720080" cy="598066"/>
          </a:xfrm>
        </p:grpSpPr>
        <p:cxnSp>
          <p:nvCxnSpPr>
            <p:cNvPr id="5" name="直接连接符 4"/>
            <p:cNvCxnSpPr/>
            <p:nvPr/>
          </p:nvCxnSpPr>
          <p:spPr>
            <a:xfrm flipH="1">
              <a:off x="5652120" y="1174750"/>
              <a:ext cx="720080" cy="5980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652120" y="1174750"/>
              <a:ext cx="720080" cy="5980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组合 13"/>
          <p:cNvGrpSpPr>
            <a:grpSpLocks/>
          </p:cNvGrpSpPr>
          <p:nvPr/>
        </p:nvGrpSpPr>
        <p:grpSpPr bwMode="auto">
          <a:xfrm>
            <a:off x="4743451" y="1812926"/>
            <a:ext cx="2791883" cy="1433513"/>
            <a:chOff x="4786248" y="1779476"/>
            <a:chExt cx="2094372" cy="1433500"/>
          </a:xfrm>
        </p:grpSpPr>
        <p:pic>
          <p:nvPicPr>
            <p:cNvPr id="13337" name="Picture 3"/>
            <p:cNvPicPr>
              <a:picLocks noChangeAspect="1" noChangeArrowheads="1"/>
            </p:cNvPicPr>
            <p:nvPr/>
          </p:nvPicPr>
          <p:blipFill>
            <a:blip r:embed="rId3" cstate="print"/>
            <a:srcRect/>
            <a:stretch>
              <a:fillRect/>
            </a:stretch>
          </p:blipFill>
          <p:spPr bwMode="auto">
            <a:xfrm>
              <a:off x="4786248" y="1779476"/>
              <a:ext cx="2094372" cy="1433500"/>
            </a:xfrm>
            <a:prstGeom prst="rect">
              <a:avLst/>
            </a:prstGeom>
            <a:noFill/>
            <a:ln w="9525">
              <a:noFill/>
              <a:miter lim="800000"/>
              <a:headEnd/>
              <a:tailEnd/>
            </a:ln>
            <a:effectLst/>
          </p:spPr>
        </p:pic>
        <p:grpSp>
          <p:nvGrpSpPr>
            <p:cNvPr id="4" name="组合 14"/>
            <p:cNvGrpSpPr>
              <a:grpSpLocks/>
            </p:cNvGrpSpPr>
            <p:nvPr/>
          </p:nvGrpSpPr>
          <p:grpSpPr bwMode="auto">
            <a:xfrm>
              <a:off x="5548257" y="2284851"/>
              <a:ext cx="570354" cy="488097"/>
              <a:chOff x="5652120" y="1174750"/>
              <a:chExt cx="720080" cy="598066"/>
            </a:xfrm>
          </p:grpSpPr>
          <p:cxnSp>
            <p:nvCxnSpPr>
              <p:cNvPr id="16" name="直接连接符 15"/>
              <p:cNvCxnSpPr/>
              <p:nvPr/>
            </p:nvCxnSpPr>
            <p:spPr>
              <a:xfrm flipH="1">
                <a:off x="5652320" y="1174070"/>
                <a:ext cx="719680" cy="5991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652320" y="1174070"/>
                <a:ext cx="719680" cy="5991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3320" name="Picture 4"/>
          <p:cNvPicPr>
            <a:picLocks noChangeAspect="1" noChangeArrowheads="1"/>
          </p:cNvPicPr>
          <p:nvPr/>
        </p:nvPicPr>
        <p:blipFill>
          <a:blip r:embed="rId4" cstate="print"/>
          <a:srcRect/>
          <a:stretch>
            <a:fillRect/>
          </a:stretch>
        </p:blipFill>
        <p:spPr bwMode="auto">
          <a:xfrm>
            <a:off x="8591551" y="2044700"/>
            <a:ext cx="2688167" cy="1384300"/>
          </a:xfrm>
          <a:prstGeom prst="rect">
            <a:avLst/>
          </a:prstGeom>
          <a:noFill/>
          <a:ln w="9525">
            <a:noFill/>
            <a:miter lim="800000"/>
            <a:headEnd/>
            <a:tailEnd/>
          </a:ln>
          <a:effectLst/>
        </p:spPr>
      </p:pic>
      <p:grpSp>
        <p:nvGrpSpPr>
          <p:cNvPr id="6" name="组合 23"/>
          <p:cNvGrpSpPr>
            <a:grpSpLocks/>
          </p:cNvGrpSpPr>
          <p:nvPr/>
        </p:nvGrpSpPr>
        <p:grpSpPr bwMode="auto">
          <a:xfrm>
            <a:off x="9258301" y="2371726"/>
            <a:ext cx="1350433" cy="625475"/>
            <a:chOff x="6898558" y="2239052"/>
            <a:chExt cx="1013214" cy="625035"/>
          </a:xfrm>
        </p:grpSpPr>
        <p:cxnSp>
          <p:nvCxnSpPr>
            <p:cNvPr id="19" name="直接连接符 18"/>
            <p:cNvCxnSpPr/>
            <p:nvPr/>
          </p:nvCxnSpPr>
          <p:spPr>
            <a:xfrm>
              <a:off x="6898558" y="2507151"/>
              <a:ext cx="254098" cy="3569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7157420" y="2239052"/>
              <a:ext cx="754352" cy="6139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组合 35"/>
          <p:cNvGrpSpPr>
            <a:grpSpLocks/>
          </p:cNvGrpSpPr>
          <p:nvPr/>
        </p:nvGrpSpPr>
        <p:grpSpPr bwMode="auto">
          <a:xfrm>
            <a:off x="912285" y="3789363"/>
            <a:ext cx="3263900" cy="1709737"/>
            <a:chOff x="768426" y="4599693"/>
            <a:chExt cx="2340475" cy="1800225"/>
          </a:xfrm>
        </p:grpSpPr>
        <p:pic>
          <p:nvPicPr>
            <p:cNvPr id="13331" name="Picture 5"/>
            <p:cNvPicPr>
              <a:picLocks noChangeAspect="1" noChangeArrowheads="1"/>
            </p:cNvPicPr>
            <p:nvPr/>
          </p:nvPicPr>
          <p:blipFill>
            <a:blip r:embed="rId5" cstate="print"/>
            <a:srcRect/>
            <a:stretch>
              <a:fillRect/>
            </a:stretch>
          </p:blipFill>
          <p:spPr bwMode="auto">
            <a:xfrm>
              <a:off x="768426" y="4599693"/>
              <a:ext cx="2340475" cy="1800225"/>
            </a:xfrm>
            <a:prstGeom prst="rect">
              <a:avLst/>
            </a:prstGeom>
            <a:noFill/>
            <a:ln w="9525">
              <a:noFill/>
              <a:miter lim="800000"/>
              <a:headEnd/>
              <a:tailEnd/>
            </a:ln>
            <a:effectLst/>
          </p:spPr>
        </p:pic>
        <p:grpSp>
          <p:nvGrpSpPr>
            <p:cNvPr id="9" name="组合 34"/>
            <p:cNvGrpSpPr>
              <a:grpSpLocks/>
            </p:cNvGrpSpPr>
            <p:nvPr/>
          </p:nvGrpSpPr>
          <p:grpSpPr bwMode="auto">
            <a:xfrm>
              <a:off x="1267409" y="5192864"/>
              <a:ext cx="1338073" cy="779461"/>
              <a:chOff x="1267409" y="5192864"/>
              <a:chExt cx="1338073" cy="779461"/>
            </a:xfrm>
          </p:grpSpPr>
          <p:cxnSp>
            <p:nvCxnSpPr>
              <p:cNvPr id="30" name="直接连接符 29"/>
              <p:cNvCxnSpPr/>
              <p:nvPr/>
            </p:nvCxnSpPr>
            <p:spPr>
              <a:xfrm flipH="1">
                <a:off x="1267788" y="5193082"/>
                <a:ext cx="1337198" cy="7789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267788" y="5193082"/>
                <a:ext cx="1337198" cy="7789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 name="组合 25"/>
          <p:cNvGrpSpPr>
            <a:grpSpLocks/>
          </p:cNvGrpSpPr>
          <p:nvPr/>
        </p:nvGrpSpPr>
        <p:grpSpPr bwMode="auto">
          <a:xfrm>
            <a:off x="8976785" y="3933826"/>
            <a:ext cx="2491316" cy="2333625"/>
            <a:chOff x="5157417" y="4129665"/>
            <a:chExt cx="1868165" cy="1727990"/>
          </a:xfrm>
        </p:grpSpPr>
        <p:pic>
          <p:nvPicPr>
            <p:cNvPr id="13327" name="Picture 4" descr="C:\Documents and Settings\Administrator\桌面\新建文件夹\2012-06-25 15.18.17.jpg"/>
            <p:cNvPicPr>
              <a:picLocks noChangeAspect="1" noChangeArrowheads="1"/>
            </p:cNvPicPr>
            <p:nvPr/>
          </p:nvPicPr>
          <p:blipFill>
            <a:blip r:embed="rId6" cstate="print"/>
            <a:srcRect/>
            <a:stretch>
              <a:fillRect/>
            </a:stretch>
          </p:blipFill>
          <p:spPr bwMode="auto">
            <a:xfrm>
              <a:off x="5157417" y="4129665"/>
              <a:ext cx="1868165" cy="1727990"/>
            </a:xfrm>
            <a:prstGeom prst="rect">
              <a:avLst/>
            </a:prstGeom>
            <a:noFill/>
            <a:ln w="9525">
              <a:noFill/>
              <a:miter lim="800000"/>
              <a:headEnd/>
              <a:tailEnd/>
            </a:ln>
          </p:spPr>
        </p:pic>
        <p:grpSp>
          <p:nvGrpSpPr>
            <p:cNvPr id="11" name="组合 31"/>
            <p:cNvGrpSpPr>
              <a:grpSpLocks/>
            </p:cNvGrpSpPr>
            <p:nvPr/>
          </p:nvGrpSpPr>
          <p:grpSpPr bwMode="auto">
            <a:xfrm>
              <a:off x="5584892" y="4707318"/>
              <a:ext cx="1013214" cy="625035"/>
              <a:chOff x="6898558" y="2239052"/>
              <a:chExt cx="1013214" cy="625035"/>
            </a:xfrm>
          </p:grpSpPr>
          <p:cxnSp>
            <p:nvCxnSpPr>
              <p:cNvPr id="33" name="直接连接符 32"/>
              <p:cNvCxnSpPr/>
              <p:nvPr/>
            </p:nvCxnSpPr>
            <p:spPr>
              <a:xfrm>
                <a:off x="6898046" y="2506586"/>
                <a:ext cx="253956" cy="357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7156764" y="2238571"/>
                <a:ext cx="755520" cy="614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3324" name="矩形 24"/>
          <p:cNvSpPr>
            <a:spLocks noChangeArrowheads="1"/>
          </p:cNvSpPr>
          <p:nvPr/>
        </p:nvSpPr>
        <p:spPr bwMode="auto">
          <a:xfrm>
            <a:off x="431800" y="5732463"/>
            <a:ext cx="4607984" cy="418191"/>
          </a:xfrm>
          <a:prstGeom prst="rect">
            <a:avLst/>
          </a:prstGeom>
          <a:noFill/>
          <a:ln w="9525">
            <a:noFill/>
            <a:miter lim="800000"/>
            <a:headEnd/>
            <a:tailEnd/>
          </a:ln>
        </p:spPr>
        <p:txBody>
          <a:bodyPr>
            <a:spAutoFit/>
          </a:bodyPr>
          <a:lstStyle/>
          <a:p>
            <a:pPr algn="ctr">
              <a:lnSpc>
                <a:spcPct val="150000"/>
              </a:lnSpc>
            </a:pPr>
            <a:r>
              <a:rPr kumimoji="1" lang="en-US" altLang="zh-CN" sz="1600" dirty="0" smtClean="0">
                <a:latin typeface="微软雅黑" pitchFamily="34" charset="-122"/>
                <a:ea typeface="微软雅黑" pitchFamily="34" charset="-122"/>
              </a:rPr>
              <a:t>1.4.</a:t>
            </a:r>
            <a:r>
              <a:rPr kumimoji="1" lang="zh-CN" altLang="en-US" sz="1600" dirty="0" smtClean="0">
                <a:latin typeface="微软雅黑" pitchFamily="34" charset="-122"/>
                <a:ea typeface="微软雅黑" pitchFamily="34" charset="-122"/>
              </a:rPr>
              <a:t>只使用</a:t>
            </a:r>
            <a:r>
              <a:rPr kumimoji="1" lang="zh-CN" altLang="en-US" sz="1600" dirty="0">
                <a:latin typeface="微软雅黑" pitchFamily="34" charset="-122"/>
                <a:ea typeface="微软雅黑" pitchFamily="34" charset="-122"/>
              </a:rPr>
              <a:t>一个料箱中零件直至</a:t>
            </a:r>
            <a:r>
              <a:rPr kumimoji="1" lang="zh-CN" altLang="en-US" sz="1600" dirty="0" smtClean="0">
                <a:latin typeface="微软雅黑" pitchFamily="34" charset="-122"/>
                <a:ea typeface="微软雅黑" pitchFamily="34" charset="-122"/>
              </a:rPr>
              <a:t>用完。</a:t>
            </a:r>
            <a:endParaRPr kumimoji="1" lang="zh-CN" altLang="en-US" sz="1600" dirty="0">
              <a:latin typeface="微软雅黑" pitchFamily="34" charset="-122"/>
              <a:ea typeface="微软雅黑" pitchFamily="34" charset="-122"/>
            </a:endParaRPr>
          </a:p>
        </p:txBody>
      </p:sp>
      <p:sp>
        <p:nvSpPr>
          <p:cNvPr id="13325" name="矩形 27"/>
          <p:cNvSpPr>
            <a:spLocks noChangeArrowheads="1"/>
          </p:cNvSpPr>
          <p:nvPr/>
        </p:nvSpPr>
        <p:spPr bwMode="auto">
          <a:xfrm>
            <a:off x="4559301" y="3948113"/>
            <a:ext cx="4417484" cy="1200329"/>
          </a:xfrm>
          <a:prstGeom prst="rect">
            <a:avLst/>
          </a:prstGeom>
          <a:noFill/>
          <a:ln w="9525">
            <a:noFill/>
            <a:miter lim="800000"/>
            <a:headEnd/>
            <a:tailEnd/>
          </a:ln>
        </p:spPr>
        <p:txBody>
          <a:bodyPr>
            <a:spAutoFit/>
          </a:bodyPr>
          <a:lstStyle/>
          <a:p>
            <a:pPr>
              <a:lnSpc>
                <a:spcPct val="150000"/>
              </a:lnSpc>
            </a:pPr>
            <a:r>
              <a:rPr kumimoji="1" lang="en-US" altLang="zh-CN" sz="1600" dirty="0" smtClean="0">
                <a:latin typeface="微软雅黑" pitchFamily="34" charset="-122"/>
                <a:ea typeface="微软雅黑" pitchFamily="34" charset="-122"/>
              </a:rPr>
              <a:t>1.5.</a:t>
            </a:r>
            <a:r>
              <a:rPr kumimoji="1" lang="zh-CN" altLang="en-US" sz="1600" dirty="0" smtClean="0">
                <a:latin typeface="微软雅黑" pitchFamily="34" charset="-122"/>
                <a:ea typeface="微软雅黑" pitchFamily="34" charset="-122"/>
              </a:rPr>
              <a:t>看</a:t>
            </a:r>
            <a:r>
              <a:rPr kumimoji="1" lang="zh-CN" altLang="en-US" sz="1600" dirty="0">
                <a:latin typeface="微软雅黑" pitchFamily="34" charset="-122"/>
                <a:ea typeface="微软雅黑" pitchFamily="34" charset="-122"/>
              </a:rPr>
              <a:t>板卡收集盒置于操作员</a:t>
            </a:r>
            <a:r>
              <a:rPr kumimoji="1" lang="zh-CN" altLang="en-US" sz="1600" dirty="0" smtClean="0">
                <a:latin typeface="微软雅黑" pitchFamily="34" charset="-122"/>
                <a:ea typeface="微软雅黑" pitchFamily="34" charset="-122"/>
              </a:rPr>
              <a:t>旁边；</a:t>
            </a:r>
            <a:endParaRPr kumimoji="1" lang="en-US" altLang="zh-CN" sz="1600" dirty="0">
              <a:latin typeface="微软雅黑" pitchFamily="34" charset="-122"/>
              <a:ea typeface="微软雅黑" pitchFamily="34" charset="-122"/>
            </a:endParaRPr>
          </a:p>
          <a:p>
            <a:pPr>
              <a:lnSpc>
                <a:spcPct val="150000"/>
              </a:lnSpc>
            </a:pPr>
            <a:r>
              <a:rPr kumimoji="1" lang="en-US" altLang="zh-CN" sz="1600" dirty="0" smtClean="0">
                <a:latin typeface="微软雅黑" pitchFamily="34" charset="-122"/>
                <a:ea typeface="微软雅黑" pitchFamily="34" charset="-122"/>
              </a:rPr>
              <a:t>1.6.</a:t>
            </a:r>
            <a:r>
              <a:rPr kumimoji="1" lang="zh-CN" altLang="en-US" sz="1600" dirty="0" smtClean="0">
                <a:latin typeface="微软雅黑" pitchFamily="34" charset="-122"/>
                <a:ea typeface="微软雅黑" pitchFamily="34" charset="-122"/>
              </a:rPr>
              <a:t>看</a:t>
            </a:r>
            <a:r>
              <a:rPr kumimoji="1" lang="zh-CN" altLang="en-US" sz="1600" dirty="0">
                <a:latin typeface="微软雅黑" pitchFamily="34" charset="-122"/>
                <a:ea typeface="微软雅黑" pitchFamily="34" charset="-122"/>
              </a:rPr>
              <a:t>板卡收集盒中不可有看板卡积累；</a:t>
            </a:r>
          </a:p>
          <a:p>
            <a:pPr>
              <a:lnSpc>
                <a:spcPct val="150000"/>
              </a:lnSpc>
            </a:pPr>
            <a:r>
              <a:rPr kumimoji="1" lang="en-US" altLang="zh-CN" sz="1600" dirty="0" smtClean="0">
                <a:latin typeface="微软雅黑" pitchFamily="34" charset="-122"/>
                <a:ea typeface="微软雅黑" pitchFamily="34" charset="-122"/>
              </a:rPr>
              <a:t>1.7.</a:t>
            </a:r>
            <a:r>
              <a:rPr kumimoji="1" lang="zh-CN" altLang="en-US" sz="1600" dirty="0" smtClean="0">
                <a:latin typeface="微软雅黑" pitchFamily="34" charset="-122"/>
                <a:ea typeface="微软雅黑" pitchFamily="34" charset="-122"/>
              </a:rPr>
              <a:t>收集</a:t>
            </a:r>
            <a:r>
              <a:rPr kumimoji="1" lang="zh-CN" altLang="en-US" sz="1600" dirty="0">
                <a:latin typeface="微软雅黑" pitchFamily="34" charset="-122"/>
                <a:ea typeface="微软雅黑" pitchFamily="34" charset="-122"/>
              </a:rPr>
              <a:t>看板卡要频繁且有规律。</a:t>
            </a:r>
          </a:p>
        </p:txBody>
      </p:sp>
      <p:sp>
        <p:nvSpPr>
          <p:cNvPr id="13326" name="矩形 1"/>
          <p:cNvSpPr>
            <a:spLocks noChangeArrowheads="1"/>
          </p:cNvSpPr>
          <p:nvPr/>
        </p:nvSpPr>
        <p:spPr bwMode="auto">
          <a:xfrm>
            <a:off x="8591551" y="1465264"/>
            <a:ext cx="3090333" cy="523220"/>
          </a:xfrm>
          <a:prstGeom prst="rect">
            <a:avLst/>
          </a:prstGeom>
          <a:noFill/>
          <a:ln w="9525">
            <a:noFill/>
            <a:miter lim="800000"/>
            <a:headEnd/>
            <a:tailEnd/>
          </a:ln>
        </p:spPr>
        <p:txBody>
          <a:bodyPr>
            <a:spAutoFit/>
          </a:bodyPr>
          <a:lstStyle/>
          <a:p>
            <a:r>
              <a:rPr kumimoji="1" lang="en-US" altLang="zh-CN" sz="1400" dirty="0" smtClean="0">
                <a:latin typeface="微软雅黑" pitchFamily="34" charset="-122"/>
                <a:ea typeface="微软雅黑" pitchFamily="34" charset="-122"/>
              </a:rPr>
              <a:t>1.3.</a:t>
            </a:r>
            <a:r>
              <a:rPr kumimoji="1" lang="zh-CN" altLang="en-US" sz="1400" dirty="0" smtClean="0">
                <a:latin typeface="微软雅黑" pitchFamily="34" charset="-122"/>
                <a:ea typeface="微软雅黑" pitchFamily="34" charset="-122"/>
              </a:rPr>
              <a:t>看</a:t>
            </a:r>
            <a:r>
              <a:rPr kumimoji="1" lang="zh-CN" altLang="en-US" sz="1400" dirty="0">
                <a:latin typeface="微软雅黑" pitchFamily="34" charset="-122"/>
                <a:ea typeface="微软雅黑" pitchFamily="34" charset="-122"/>
              </a:rPr>
              <a:t>板卡既要方便操作员      投放又要保证不易</a:t>
            </a:r>
            <a:r>
              <a:rPr kumimoji="1" lang="zh-CN" altLang="en-US" sz="1400" dirty="0" smtClean="0">
                <a:latin typeface="微软雅黑" pitchFamily="34" charset="-122"/>
                <a:ea typeface="微软雅黑" pitchFamily="34" charset="-122"/>
              </a:rPr>
              <a:t>丢失；</a:t>
            </a:r>
            <a:endParaRPr kumimoji="1" lang="zh-CN" altLang="en-US" sz="1400" dirty="0">
              <a:latin typeface="微软雅黑" pitchFamily="34" charset="-122"/>
              <a:ea typeface="微软雅黑" pitchFamily="34" charset="-122"/>
            </a:endParaRPr>
          </a:p>
        </p:txBody>
      </p:sp>
      <p:cxnSp>
        <p:nvCxnSpPr>
          <p:cNvPr id="32" name="直接连接符 31"/>
          <p:cNvCxnSpPr>
            <a:cxnSpLocks noChangeShapeType="1"/>
          </p:cNvCxnSpPr>
          <p:nvPr/>
        </p:nvCxnSpPr>
        <p:spPr bwMode="auto">
          <a:xfrm>
            <a:off x="3457881" y="1236423"/>
            <a:ext cx="8280400" cy="0"/>
          </a:xfrm>
          <a:prstGeom prst="line">
            <a:avLst/>
          </a:prstGeom>
          <a:noFill/>
          <a:ln w="25400" algn="ctr">
            <a:solidFill>
              <a:srgbClr val="336699"/>
            </a:solidFill>
            <a:round/>
            <a:headEnd/>
            <a:tailEnd/>
          </a:ln>
        </p:spPr>
      </p:cxnSp>
      <p:sp>
        <p:nvSpPr>
          <p:cNvPr id="37" name="Rectangle 472"/>
          <p:cNvSpPr>
            <a:spLocks noChangeArrowheads="1"/>
          </p:cNvSpPr>
          <p:nvPr/>
        </p:nvSpPr>
        <p:spPr bwMode="auto">
          <a:xfrm>
            <a:off x="382626" y="883714"/>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38" name="TextBox 37"/>
          <p:cNvSpPr txBox="1"/>
          <p:nvPr/>
        </p:nvSpPr>
        <p:spPr>
          <a:xfrm>
            <a:off x="365911" y="914399"/>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11.</a:t>
            </a:r>
            <a:r>
              <a:rPr lang="zh-CN" altLang="en-US" sz="1400" b="1" dirty="0" smtClean="0">
                <a:solidFill>
                  <a:schemeClr val="bg1"/>
                </a:solidFill>
                <a:latin typeface="微软雅黑" panose="020B0503020204020204" pitchFamily="34" charset="-122"/>
                <a:ea typeface="微软雅黑" panose="020B0503020204020204" pitchFamily="34" charset="-122"/>
              </a:rPr>
              <a:t>看</a:t>
            </a:r>
            <a:r>
              <a:rPr lang="zh-CN" altLang="en-US" sz="1400" b="1" dirty="0" smtClean="0">
                <a:solidFill>
                  <a:schemeClr val="bg1"/>
                </a:solidFill>
                <a:latin typeface="微软雅黑" panose="020B0503020204020204" pitchFamily="34" charset="-122"/>
                <a:ea typeface="微软雅黑" panose="020B0503020204020204" pitchFamily="34" charset="-122"/>
              </a:rPr>
              <a:t>板卡使用原则</a:t>
            </a:r>
          </a:p>
        </p:txBody>
      </p:sp>
      <p:sp>
        <p:nvSpPr>
          <p:cNvPr id="35" name="矩形 34"/>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84094" y="1426627"/>
          <a:ext cx="9630492" cy="5000625"/>
        </p:xfrm>
        <a:graphic>
          <a:graphicData uri="http://schemas.openxmlformats.org/drawingml/2006/table">
            <a:tbl>
              <a:tblPr/>
              <a:tblGrid>
                <a:gridCol w="786341"/>
                <a:gridCol w="548610"/>
                <a:gridCol w="523528"/>
                <a:gridCol w="777672"/>
                <a:gridCol w="797868"/>
                <a:gridCol w="1128425"/>
                <a:gridCol w="841093"/>
                <a:gridCol w="795771"/>
                <a:gridCol w="962626"/>
                <a:gridCol w="487730"/>
                <a:gridCol w="409819"/>
                <a:gridCol w="44450"/>
                <a:gridCol w="1526559"/>
              </a:tblGrid>
              <a:tr h="264842">
                <a:tc rowSpan="2" gridSpan="10">
                  <a:txBody>
                    <a:bodyPr/>
                    <a:lstStyle/>
                    <a:p>
                      <a:pPr algn="ctr" fontAlgn="ctr"/>
                      <a:r>
                        <a:rPr lang="zh-CN" altLang="en-US" sz="1800" b="1" i="0" u="none" strike="noStrike" dirty="0" smtClean="0">
                          <a:latin typeface="微软雅黑" pitchFamily="34" charset="-122"/>
                          <a:ea typeface="微软雅黑" pitchFamily="34" charset="-122"/>
                        </a:rPr>
                        <a:t>                                      看板卡投卡交接记录表</a:t>
                      </a:r>
                      <a:endParaRPr lang="zh-CN" altLang="en-US" sz="1800" b="1" i="0" u="none" strike="noStrike" dirty="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gridSpan="3">
                  <a:txBody>
                    <a:bodyPr/>
                    <a:lstStyle/>
                    <a:p>
                      <a:endParaRPr lang="zh-CN" altLang="en-US" dirty="0">
                        <a:latin typeface="微软雅黑" pitchFamily="34" charset="-122"/>
                        <a:ea typeface="微软雅黑" pitchFamily="34" charset="-122"/>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r>
              <a:tr h="264842">
                <a:tc gridSpan="10"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3">
                  <a:txBody>
                    <a:bodyPr/>
                    <a:lstStyle/>
                    <a:p>
                      <a:endParaRPr lang="zh-CN" altLang="en-US">
                        <a:latin typeface="微软雅黑" pitchFamily="34" charset="-122"/>
                        <a:ea typeface="微软雅黑" pitchFamily="34" charset="-122"/>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zh-CN" altLang="en-US"/>
                    </a:p>
                  </a:txBody>
                  <a:tcPr/>
                </a:tc>
                <a:tc hMerge="1">
                  <a:txBody>
                    <a:bodyPr/>
                    <a:lstStyle/>
                    <a:p>
                      <a:endParaRPr lang="zh-CN" altLang="en-US"/>
                    </a:p>
                  </a:txBody>
                  <a:tcPr/>
                </a:tc>
              </a:tr>
              <a:tr h="207963">
                <a:tc gridSpan="13">
                  <a:txBody>
                    <a:bodyPr/>
                    <a:lstStyle/>
                    <a:p>
                      <a:pPr algn="l" fontAlgn="b"/>
                      <a:r>
                        <a:rPr lang="zh-CN" altLang="en-US" sz="1400" b="0" i="0" u="none" strike="noStrike" dirty="0" smtClean="0">
                          <a:latin typeface="微软雅黑" pitchFamily="34" charset="-122"/>
                          <a:ea typeface="微软雅黑" pitchFamily="34" charset="-122"/>
                        </a:rPr>
                        <a:t>日期：</a:t>
                      </a:r>
                      <a:r>
                        <a:rPr lang="en-US" altLang="zh-CN" sz="1400" b="0" i="0" u="none" strike="noStrike" dirty="0" smtClean="0">
                          <a:latin typeface="微软雅黑" pitchFamily="34" charset="-122"/>
                          <a:ea typeface="微软雅黑" pitchFamily="34" charset="-122"/>
                        </a:rPr>
                        <a:t>8:30-9:05</a:t>
                      </a:r>
                      <a:endParaRPr lang="zh-CN" altLang="en-US" sz="1400" b="0" i="0" u="none" strike="noStrike" dirty="0">
                        <a:latin typeface="微软雅黑" pitchFamily="34" charset="-122"/>
                        <a:ea typeface="微软雅黑" pitchFamily="34" charset="-122"/>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07038">
                <a:tc>
                  <a:txBody>
                    <a:bodyPr/>
                    <a:lstStyle/>
                    <a:p>
                      <a:pPr algn="ctr" fontAlgn="b"/>
                      <a:r>
                        <a:rPr lang="en-US" altLang="zh-CN" sz="1400" b="1" i="0" u="none" strike="noStrike" dirty="0" smtClean="0">
                          <a:latin typeface="微软雅黑" pitchFamily="34" charset="-122"/>
                          <a:ea typeface="微软雅黑" pitchFamily="34" charset="-122"/>
                        </a:rPr>
                        <a:t>NO</a:t>
                      </a:r>
                      <a:endParaRPr lang="zh-CN" altLang="en-US" sz="1400" b="1" i="0" u="none" strike="noStrike" dirty="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smtClean="0">
                          <a:latin typeface="微软雅黑" pitchFamily="34" charset="-122"/>
                          <a:ea typeface="微软雅黑" pitchFamily="34" charset="-122"/>
                        </a:rPr>
                        <a:t>投寄人</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smtClean="0">
                          <a:latin typeface="微软雅黑" pitchFamily="34" charset="-122"/>
                          <a:ea typeface="微软雅黑" pitchFamily="34" charset="-122"/>
                        </a:rPr>
                        <a:t>投寄数量</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smtClean="0">
                          <a:latin typeface="微软雅黑" pitchFamily="34" charset="-122"/>
                          <a:ea typeface="微软雅黑" pitchFamily="34" charset="-122"/>
                        </a:rPr>
                        <a:t>确认人</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dirty="0" smtClean="0">
                          <a:latin typeface="微软雅黑" pitchFamily="34" charset="-122"/>
                          <a:ea typeface="微软雅黑" pitchFamily="34" charset="-122"/>
                        </a:rPr>
                        <a:t>确认数量</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kern="1200" dirty="0" smtClean="0">
                          <a:solidFill>
                            <a:schemeClr val="tx1"/>
                          </a:solidFill>
                          <a:latin typeface="微软雅黑" pitchFamily="34" charset="-122"/>
                          <a:ea typeface="微软雅黑" pitchFamily="34" charset="-122"/>
                          <a:cs typeface="+mn-cs"/>
                        </a:rPr>
                        <a:t>是否按时投卡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smtClean="0">
                          <a:latin typeface="微软雅黑" pitchFamily="34" charset="-122"/>
                          <a:ea typeface="微软雅黑" pitchFamily="34" charset="-122"/>
                        </a:rPr>
                        <a:t>投寄人</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smtClean="0">
                          <a:latin typeface="微软雅黑" pitchFamily="34" charset="-122"/>
                          <a:ea typeface="微软雅黑" pitchFamily="34" charset="-122"/>
                        </a:rPr>
                        <a:t>投寄数量</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smtClean="0">
                          <a:latin typeface="微软雅黑" pitchFamily="34" charset="-122"/>
                          <a:ea typeface="微软雅黑" pitchFamily="34" charset="-122"/>
                        </a:rPr>
                        <a:t>确认人</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400" b="1" i="0" u="none" strike="noStrike" dirty="0" smtClean="0">
                          <a:latin typeface="微软雅黑" pitchFamily="34" charset="-122"/>
                          <a:ea typeface="微软雅黑" pitchFamily="34" charset="-122"/>
                        </a:rPr>
                        <a:t>确认数量</a:t>
                      </a:r>
                      <a:endParaRPr lang="zh-CN" altLang="en-US" sz="1400" b="1"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400" b="0" i="0" u="none" strike="noStrike" kern="1200" dirty="0" smtClean="0">
                        <a:solidFill>
                          <a:schemeClr val="tx1"/>
                        </a:solidFill>
                        <a:latin typeface="宋体"/>
                        <a:ea typeface="+mn-ea"/>
                        <a:cs typeface="+mn-cs"/>
                      </a:endParaRPr>
                    </a:p>
                  </a:txBody>
                  <a:tcPr marL="9525" marR="9525" marT="9525" marB="0" anchor="ctr"/>
                </a:tc>
                <a:tc>
                  <a:txBody>
                    <a:bodyPr/>
                    <a:lstStyle/>
                    <a:p>
                      <a:pPr algn="ctr" fontAlgn="ctr"/>
                      <a:endParaRPr lang="zh-CN" altLang="en-US" sz="1400" b="1" i="0" u="none" strike="noStrike" kern="1200" dirty="0" smtClean="0">
                        <a:solidFill>
                          <a:schemeClr val="tx1"/>
                        </a:solidFill>
                        <a:latin typeface="微软雅黑" pitchFamily="34" charset="-122"/>
                        <a:ea typeface="微软雅黑"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400" b="1" i="0" u="none" strike="noStrike" kern="1200" dirty="0" smtClean="0">
                          <a:solidFill>
                            <a:schemeClr val="tx1"/>
                          </a:solidFill>
                          <a:latin typeface="微软雅黑" pitchFamily="34" charset="-122"/>
                          <a:ea typeface="微软雅黑" pitchFamily="34" charset="-122"/>
                          <a:cs typeface="+mn-cs"/>
                        </a:rPr>
                        <a:t>是否按时投卡</a:t>
                      </a:r>
                    </a:p>
                  </a:txBody>
                  <a:tcPr marL="9525" marR="9525" marT="9525" marB="0" anchor="ctr">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38">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r>
                        <a:rPr lang="en-US" altLang="zh-CN" sz="1400" b="0" i="0" u="none" strike="noStrike" dirty="0" smtClean="0">
                          <a:latin typeface="微软雅黑" pitchFamily="34" charset="-122"/>
                          <a:ea typeface="微软雅黑" pitchFamily="34" charset="-122"/>
                        </a:rPr>
                        <a:t>1</a:t>
                      </a:r>
                    </a:p>
                    <a:p>
                      <a:pPr algn="ctr" fontAlgn="ctr"/>
                      <a:r>
                        <a:rPr lang="zh-CN" altLang="en-US" sz="1400" b="0" i="0" u="none" strike="noStrike" dirty="0" smtClean="0">
                          <a:latin typeface="微软雅黑" pitchFamily="34" charset="-122"/>
                          <a:ea typeface="微软雅黑" pitchFamily="34" charset="-122"/>
                        </a:rPr>
                        <a:t>号</a:t>
                      </a:r>
                      <a:endParaRPr lang="en-US" altLang="zh-CN" sz="1400" b="0" i="0" u="none" strike="noStrike" dirty="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endParaRPr lang="zh-CN" altLang="en-US" sz="1400" b="0"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38">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endParaRPr lang="en-US" altLang="zh-CN" sz="1400" b="0" i="0" u="none" strike="noStrike" dirty="0" smtClean="0">
                        <a:latin typeface="微软雅黑" pitchFamily="34" charset="-122"/>
                        <a:ea typeface="微软雅黑" pitchFamily="34" charset="-122"/>
                      </a:endParaRPr>
                    </a:p>
                    <a:p>
                      <a:pPr algn="ctr" fontAlgn="ctr"/>
                      <a:r>
                        <a:rPr lang="en-US" altLang="zh-CN" sz="1400" b="0" i="0" u="none" strike="noStrike" dirty="0" smtClean="0">
                          <a:latin typeface="微软雅黑" pitchFamily="34" charset="-122"/>
                          <a:ea typeface="微软雅黑" pitchFamily="34" charset="-122"/>
                        </a:rPr>
                        <a:t>2</a:t>
                      </a:r>
                      <a:r>
                        <a:rPr lang="zh-CN" altLang="en-US" sz="1400" b="0" i="0" u="none" strike="noStrike" dirty="0" smtClean="0">
                          <a:latin typeface="微软雅黑" pitchFamily="34" charset="-122"/>
                          <a:ea typeface="微软雅黑" pitchFamily="34" charset="-122"/>
                        </a:rPr>
                        <a:t>号</a:t>
                      </a:r>
                      <a:endParaRPr lang="en-US" altLang="zh-CN" sz="1400" b="0" i="0" u="none" strike="noStrike" dirty="0" smtClean="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38">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endParaRPr lang="en-US" altLang="zh-CN" sz="1400" b="0" i="0" u="none" strike="noStrike" dirty="0" smtClean="0">
                        <a:latin typeface="微软雅黑" pitchFamily="34" charset="-122"/>
                        <a:ea typeface="微软雅黑" pitchFamily="34" charset="-122"/>
                      </a:endParaRPr>
                    </a:p>
                    <a:p>
                      <a:pPr algn="ctr" fontAlgn="ctr"/>
                      <a:r>
                        <a:rPr lang="en-US" altLang="zh-CN" sz="1400" b="0" i="0" u="none" strike="noStrike" dirty="0" smtClean="0">
                          <a:latin typeface="微软雅黑" pitchFamily="34" charset="-122"/>
                          <a:ea typeface="微软雅黑" pitchFamily="34" charset="-122"/>
                        </a:rPr>
                        <a:t>3</a:t>
                      </a:r>
                      <a:r>
                        <a:rPr lang="zh-CN" altLang="en-US" sz="1400" b="0" i="0" u="none" strike="noStrike" dirty="0" smtClean="0">
                          <a:latin typeface="微软雅黑" pitchFamily="34" charset="-122"/>
                          <a:ea typeface="微软雅黑" pitchFamily="34" charset="-122"/>
                        </a:rPr>
                        <a:t>号</a:t>
                      </a:r>
                      <a:endParaRPr lang="en-US" altLang="zh-CN" sz="1400" b="0" i="0" u="none" strike="noStrike" dirty="0" smtClean="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38">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endParaRPr lang="en-US" altLang="zh-CN" sz="1400" b="0" i="0" u="none" strike="noStrike" dirty="0" smtClean="0">
                        <a:latin typeface="微软雅黑" pitchFamily="34" charset="-122"/>
                        <a:ea typeface="微软雅黑" pitchFamily="34" charset="-122"/>
                      </a:endParaRPr>
                    </a:p>
                    <a:p>
                      <a:pPr algn="ctr" fontAlgn="ctr"/>
                      <a:r>
                        <a:rPr lang="en-US" altLang="zh-CN" sz="1400" b="0" i="0" u="none" strike="noStrike" dirty="0" smtClean="0">
                          <a:latin typeface="微软雅黑" pitchFamily="34" charset="-122"/>
                          <a:ea typeface="微软雅黑" pitchFamily="34" charset="-122"/>
                        </a:rPr>
                        <a:t>4</a:t>
                      </a:r>
                      <a:r>
                        <a:rPr lang="zh-CN" altLang="en-US" sz="1400" b="0" i="0" u="none" strike="noStrike" dirty="0" smtClean="0">
                          <a:latin typeface="微软雅黑" pitchFamily="34" charset="-122"/>
                          <a:ea typeface="微软雅黑" pitchFamily="34" charset="-122"/>
                        </a:rPr>
                        <a:t>号</a:t>
                      </a:r>
                      <a:endParaRPr lang="en-US" altLang="zh-CN" sz="1400" b="0" i="0" u="none" strike="noStrike" dirty="0" smtClean="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0" i="0" u="none" strike="noStrike" dirty="0">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38">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endParaRPr lang="en-US" altLang="zh-CN" sz="1400" b="0" i="0" u="none" strike="noStrike" dirty="0" smtClean="0">
                        <a:latin typeface="微软雅黑" pitchFamily="34" charset="-122"/>
                        <a:ea typeface="微软雅黑" pitchFamily="34" charset="-122"/>
                      </a:endParaRPr>
                    </a:p>
                    <a:p>
                      <a:pPr algn="ctr" fontAlgn="ctr"/>
                      <a:r>
                        <a:rPr lang="en-US" altLang="zh-CN" sz="1400" b="0" i="0" u="none" strike="noStrike" dirty="0" smtClean="0">
                          <a:latin typeface="微软雅黑" pitchFamily="34" charset="-122"/>
                          <a:ea typeface="微软雅黑" pitchFamily="34" charset="-122"/>
                        </a:rPr>
                        <a:t>5</a:t>
                      </a:r>
                      <a:r>
                        <a:rPr lang="zh-CN" altLang="en-US" sz="1400" b="0" i="0" u="none" strike="noStrike" dirty="0" smtClean="0">
                          <a:latin typeface="微软雅黑" pitchFamily="34" charset="-122"/>
                          <a:ea typeface="微软雅黑" pitchFamily="34" charset="-122"/>
                        </a:rPr>
                        <a:t>号</a:t>
                      </a:r>
                      <a:endParaRPr lang="en-US" altLang="zh-CN" sz="1400" b="0" i="0" u="none" strike="noStrike" dirty="0" smtClean="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38">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endParaRPr lang="en-US" altLang="zh-CN" sz="1400" b="0" i="0" u="none" strike="noStrike" dirty="0" smtClean="0">
                        <a:latin typeface="微软雅黑" pitchFamily="34" charset="-122"/>
                        <a:ea typeface="微软雅黑" pitchFamily="34" charset="-122"/>
                      </a:endParaRPr>
                    </a:p>
                    <a:p>
                      <a:pPr algn="ctr" fontAlgn="ctr"/>
                      <a:r>
                        <a:rPr lang="en-US" altLang="zh-CN" sz="1400" b="0" i="0" u="none" strike="noStrike" dirty="0" smtClean="0">
                          <a:latin typeface="微软雅黑" pitchFamily="34" charset="-122"/>
                          <a:ea typeface="微软雅黑" pitchFamily="34" charset="-122"/>
                        </a:rPr>
                        <a:t>6</a:t>
                      </a:r>
                      <a:r>
                        <a:rPr lang="zh-CN" altLang="en-US" sz="1400" b="0" i="0" u="none" strike="noStrike" dirty="0" smtClean="0">
                          <a:latin typeface="微软雅黑" pitchFamily="34" charset="-122"/>
                          <a:ea typeface="微软雅黑" pitchFamily="34" charset="-122"/>
                        </a:rPr>
                        <a:t>号</a:t>
                      </a:r>
                      <a:endParaRPr lang="en-US" altLang="zh-CN" sz="1400" b="0" i="0" u="none" strike="noStrike" dirty="0" smtClean="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38">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endParaRPr lang="en-US" altLang="zh-CN" sz="1400" b="0" i="0" u="none" strike="noStrike" dirty="0" smtClean="0">
                        <a:latin typeface="微软雅黑" pitchFamily="34" charset="-122"/>
                        <a:ea typeface="微软雅黑" pitchFamily="34" charset="-122"/>
                      </a:endParaRPr>
                    </a:p>
                    <a:p>
                      <a:pPr algn="ctr" fontAlgn="ctr"/>
                      <a:r>
                        <a:rPr lang="en-US" altLang="zh-CN" sz="1400" b="0" i="0" u="none" strike="noStrike" dirty="0" smtClean="0">
                          <a:latin typeface="微软雅黑" pitchFamily="34" charset="-122"/>
                          <a:ea typeface="微软雅黑" pitchFamily="34" charset="-122"/>
                        </a:rPr>
                        <a:t>7</a:t>
                      </a:r>
                      <a:r>
                        <a:rPr lang="zh-CN" altLang="en-US" sz="1400" b="0" i="0" u="none" strike="noStrike" dirty="0" smtClean="0">
                          <a:latin typeface="微软雅黑" pitchFamily="34" charset="-122"/>
                          <a:ea typeface="微软雅黑" pitchFamily="34" charset="-122"/>
                        </a:rPr>
                        <a:t>号</a:t>
                      </a:r>
                      <a:endParaRPr lang="en-US" altLang="zh-CN" sz="1400" b="0" i="0" u="none" strike="noStrike" dirty="0" smtClean="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91">
                <a:tc>
                  <a:txBody>
                    <a:bodyPr/>
                    <a:lstStyle/>
                    <a:p>
                      <a:pPr algn="ctr" fontAlgn="ctr"/>
                      <a:r>
                        <a:rPr lang="en-US" altLang="zh-CN" sz="1400" b="0" i="0" u="none" strike="noStrike" dirty="0" smtClean="0">
                          <a:latin typeface="微软雅黑" pitchFamily="34" charset="-122"/>
                          <a:ea typeface="微软雅黑" pitchFamily="34" charset="-122"/>
                        </a:rPr>
                        <a:t>1</a:t>
                      </a:r>
                      <a:r>
                        <a:rPr lang="zh-CN" altLang="en-US" sz="1400" b="0" i="0" u="none" strike="noStrike" dirty="0" smtClean="0">
                          <a:latin typeface="微软雅黑" pitchFamily="34" charset="-122"/>
                          <a:ea typeface="微软雅黑" pitchFamily="34" charset="-122"/>
                        </a:rPr>
                        <a:t>月</a:t>
                      </a:r>
                      <a:endParaRPr lang="en-US" altLang="zh-CN" sz="1400" b="0" i="0" u="none" strike="noStrike" dirty="0" smtClean="0">
                        <a:latin typeface="微软雅黑" pitchFamily="34" charset="-122"/>
                        <a:ea typeface="微软雅黑" pitchFamily="34" charset="-122"/>
                      </a:endParaRPr>
                    </a:p>
                    <a:p>
                      <a:pPr algn="ctr" fontAlgn="ctr"/>
                      <a:r>
                        <a:rPr lang="en-US" altLang="zh-CN" sz="1400" b="0" i="0" u="none" strike="noStrike" dirty="0" smtClean="0">
                          <a:latin typeface="微软雅黑" pitchFamily="34" charset="-122"/>
                          <a:ea typeface="微软雅黑" pitchFamily="34" charset="-122"/>
                        </a:rPr>
                        <a:t>8</a:t>
                      </a:r>
                      <a:r>
                        <a:rPr lang="zh-CN" altLang="en-US" sz="1400" b="0" i="0" u="none" strike="noStrike" dirty="0" smtClean="0">
                          <a:latin typeface="微软雅黑" pitchFamily="34" charset="-122"/>
                          <a:ea typeface="微软雅黑" pitchFamily="34" charset="-122"/>
                        </a:rPr>
                        <a:t>号</a:t>
                      </a:r>
                      <a:endParaRPr lang="en-US" altLang="zh-CN" sz="1400" b="0" i="0" u="none" strike="noStrike" dirty="0" smtClean="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微软雅黑" pitchFamily="34" charset="-122"/>
                          <a:ea typeface="微软雅黑" pitchFamily="34" charset="-12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842">
                <a:tc>
                  <a:txBody>
                    <a:bodyPr/>
                    <a:lstStyle/>
                    <a:p>
                      <a:pPr algn="ctr" fontAlgn="ctr"/>
                      <a:endParaRPr lang="en-US" altLang="zh-CN" sz="1400" b="0" i="0" u="none" strike="noStrike" dirty="0">
                        <a:latin typeface="微软雅黑" pitchFamily="34" charset="-122"/>
                        <a:ea typeface="微软雅黑" pitchFamily="3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CN" altLang="en-US" sz="1400" b="0" i="0" u="none" strike="noStrike">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endParaRPr lang="zh-CN" altLang="en-US" dirty="0">
                        <a:latin typeface="微软雅黑" pitchFamily="34" charset="-122"/>
                        <a:ea typeface="微软雅黑" pitchFamily="34" charset="-122"/>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1921" name="Picture 1" descr="C:\Users\chihuchen\Desktop\$296BBC10B165D96D.bmp"/>
          <p:cNvPicPr>
            <a:picLocks noChangeAspect="1" noChangeArrowheads="1"/>
          </p:cNvPicPr>
          <p:nvPr/>
        </p:nvPicPr>
        <p:blipFill>
          <a:blip r:embed="rId2" cstate="print"/>
          <a:srcRect/>
          <a:stretch>
            <a:fillRect/>
          </a:stretch>
        </p:blipFill>
        <p:spPr bwMode="auto">
          <a:xfrm>
            <a:off x="10170794" y="3140225"/>
            <a:ext cx="1662617" cy="2550570"/>
          </a:xfrm>
          <a:prstGeom prst="rect">
            <a:avLst/>
          </a:prstGeom>
          <a:noFill/>
        </p:spPr>
      </p:pic>
      <p:sp>
        <p:nvSpPr>
          <p:cNvPr id="8" name="TextBox 7"/>
          <p:cNvSpPr txBox="1"/>
          <p:nvPr/>
        </p:nvSpPr>
        <p:spPr>
          <a:xfrm>
            <a:off x="10381129" y="2710927"/>
            <a:ext cx="1516828"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看板卡收集盒</a:t>
            </a:r>
          </a:p>
        </p:txBody>
      </p:sp>
      <p:cxnSp>
        <p:nvCxnSpPr>
          <p:cNvPr id="11" name="直接连接符 10"/>
          <p:cNvCxnSpPr>
            <a:cxnSpLocks noChangeShapeType="1"/>
          </p:cNvCxnSpPr>
          <p:nvPr/>
        </p:nvCxnSpPr>
        <p:spPr bwMode="auto">
          <a:xfrm>
            <a:off x="3371820" y="1278457"/>
            <a:ext cx="8280400" cy="0"/>
          </a:xfrm>
          <a:prstGeom prst="line">
            <a:avLst/>
          </a:prstGeom>
          <a:noFill/>
          <a:ln w="25400" algn="ctr">
            <a:solidFill>
              <a:srgbClr val="336699"/>
            </a:solidFill>
            <a:round/>
            <a:headEnd/>
            <a:tailEnd/>
          </a:ln>
        </p:spPr>
      </p:cxnSp>
      <p:sp>
        <p:nvSpPr>
          <p:cNvPr id="12" name="Rectangle 472"/>
          <p:cNvSpPr>
            <a:spLocks noChangeArrowheads="1"/>
          </p:cNvSpPr>
          <p:nvPr/>
        </p:nvSpPr>
        <p:spPr bwMode="auto">
          <a:xfrm>
            <a:off x="296565" y="850606"/>
            <a:ext cx="3313112" cy="435282"/>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3" name="TextBox 12"/>
          <p:cNvSpPr txBox="1"/>
          <p:nvPr/>
        </p:nvSpPr>
        <p:spPr>
          <a:xfrm>
            <a:off x="277730" y="903269"/>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12.</a:t>
            </a:r>
            <a:r>
              <a:rPr lang="zh-CN" altLang="en-US" sz="1400" b="1" dirty="0" smtClean="0">
                <a:solidFill>
                  <a:schemeClr val="bg1"/>
                </a:solidFill>
                <a:latin typeface="微软雅黑" panose="020B0503020204020204" pitchFamily="34" charset="-122"/>
                <a:ea typeface="微软雅黑" panose="020B0503020204020204" pitchFamily="34" charset="-122"/>
              </a:rPr>
              <a:t>看</a:t>
            </a:r>
            <a:r>
              <a:rPr lang="zh-CN" altLang="en-US" sz="1400" b="1" dirty="0" smtClean="0">
                <a:solidFill>
                  <a:schemeClr val="bg1"/>
                </a:solidFill>
                <a:latin typeface="微软雅黑" panose="020B0503020204020204" pitchFamily="34" charset="-122"/>
                <a:ea typeface="微软雅黑" panose="020B0503020204020204" pitchFamily="34" charset="-122"/>
              </a:rPr>
              <a:t>板卡记录表</a:t>
            </a:r>
          </a:p>
        </p:txBody>
      </p:sp>
      <p:sp>
        <p:nvSpPr>
          <p:cNvPr id="14" name="矩形 13"/>
          <p:cNvSpPr/>
          <p:nvPr/>
        </p:nvSpPr>
        <p:spPr>
          <a:xfrm>
            <a:off x="3604437" y="850609"/>
            <a:ext cx="8038214" cy="425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微软雅黑" panose="020B0503020204020204" pitchFamily="34" charset="-122"/>
                <a:ea typeface="微软雅黑" panose="020B0503020204020204" pitchFamily="34" charset="-122"/>
              </a:rPr>
              <a:t>班段长按照时间要求定时收集看板卡投入相应收集盒中并进行数量登记，转运员收卡时按要求确认数量并签字。</a:t>
            </a:r>
          </a:p>
        </p:txBody>
      </p:sp>
      <p:sp>
        <p:nvSpPr>
          <p:cNvPr id="10" name="矩形 9"/>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945983" y="5309883"/>
            <a:ext cx="2976331" cy="3600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黑体" pitchFamily="49" charset="-122"/>
                <a:ea typeface="黑体" pitchFamily="49" charset="-122"/>
              </a:rPr>
              <a:t>看板配送管理</a:t>
            </a:r>
            <a:r>
              <a:rPr lang="zh-CN" altLang="en-US" b="1" dirty="0" smtClean="0">
                <a:latin typeface="黑体" pitchFamily="49" charset="-122"/>
                <a:ea typeface="黑体" pitchFamily="49" charset="-122"/>
              </a:rPr>
              <a:t>办法</a:t>
            </a:r>
            <a:endParaRPr lang="en-US" altLang="zh-CN" b="1" dirty="0" smtClean="0">
              <a:latin typeface="黑体" pitchFamily="49" charset="-122"/>
              <a:ea typeface="黑体" pitchFamily="49" charset="-122"/>
            </a:endParaRPr>
          </a:p>
        </p:txBody>
      </p:sp>
      <p:sp>
        <p:nvSpPr>
          <p:cNvPr id="14" name="圆角矩形 13"/>
          <p:cNvSpPr/>
          <p:nvPr/>
        </p:nvSpPr>
        <p:spPr>
          <a:xfrm>
            <a:off x="6858601" y="5394156"/>
            <a:ext cx="2976331" cy="3600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黑体" pitchFamily="49" charset="-122"/>
                <a:ea typeface="黑体" pitchFamily="49" charset="-122"/>
              </a:rPr>
              <a:t>看板配送流程</a:t>
            </a:r>
            <a:r>
              <a:rPr lang="zh-CN" altLang="en-US" b="1" dirty="0" smtClean="0">
                <a:latin typeface="黑体" pitchFamily="49" charset="-122"/>
                <a:ea typeface="黑体" pitchFamily="49" charset="-122"/>
              </a:rPr>
              <a:t>培训</a:t>
            </a:r>
            <a:endParaRPr lang="zh-CN" altLang="en-US" b="1" dirty="0" smtClean="0">
              <a:latin typeface="黑体" pitchFamily="49" charset="-122"/>
              <a:ea typeface="黑体" pitchFamily="49" charset="-122"/>
            </a:endParaRPr>
          </a:p>
        </p:txBody>
      </p:sp>
      <p:graphicFrame>
        <p:nvGraphicFramePr>
          <p:cNvPr id="3" name="对象 2"/>
          <p:cNvGraphicFramePr>
            <a:graphicFrameLocks noChangeAspect="1"/>
          </p:cNvGraphicFramePr>
          <p:nvPr>
            <p:extLst>
              <p:ext uri="{D42A27DB-BD31-4B8C-83A1-F6EECF244321}">
                <p14:modId xmlns="" xmlns:p14="http://schemas.microsoft.com/office/powerpoint/2010/main" val="1145909091"/>
              </p:ext>
            </p:extLst>
          </p:nvPr>
        </p:nvGraphicFramePr>
        <p:xfrm>
          <a:off x="1483442" y="5822905"/>
          <a:ext cx="1728192" cy="756587"/>
        </p:xfrm>
        <a:graphic>
          <a:graphicData uri="http://schemas.openxmlformats.org/presentationml/2006/ole">
            <p:oleObj spid="_x0000_s36866" name="文档" showAsIcon="1" r:id="rId3" imgW="914400" imgH="685800" progId="">
              <p:embed/>
            </p:oleObj>
          </a:graphicData>
        </a:graphic>
      </p:graphicFrame>
      <p:pic>
        <p:nvPicPr>
          <p:cNvPr id="5" name="Picture 4" descr="C:\Users\chihuchen\Desktop\$CEAB8390A0CB842.bmp"/>
          <p:cNvPicPr>
            <a:picLocks noChangeAspect="1" noChangeArrowheads="1"/>
          </p:cNvPicPr>
          <p:nvPr/>
        </p:nvPicPr>
        <p:blipFill>
          <a:blip r:embed="rId4" cstate="print"/>
          <a:srcRect/>
          <a:stretch>
            <a:fillRect/>
          </a:stretch>
        </p:blipFill>
        <p:spPr bwMode="auto">
          <a:xfrm>
            <a:off x="4112167" y="1294504"/>
            <a:ext cx="7479198" cy="3940884"/>
          </a:xfrm>
          <a:prstGeom prst="rect">
            <a:avLst/>
          </a:prstGeom>
          <a:noFill/>
        </p:spPr>
      </p:pic>
      <p:graphicFrame>
        <p:nvGraphicFramePr>
          <p:cNvPr id="22" name="对象 21"/>
          <p:cNvGraphicFramePr>
            <a:graphicFrameLocks noChangeAspect="1"/>
          </p:cNvGraphicFramePr>
          <p:nvPr/>
        </p:nvGraphicFramePr>
        <p:xfrm>
          <a:off x="7745515" y="5711453"/>
          <a:ext cx="1235337" cy="1119524"/>
        </p:xfrm>
        <a:graphic>
          <a:graphicData uri="http://schemas.openxmlformats.org/presentationml/2006/ole">
            <p:oleObj spid="_x0000_s36869" name="Visio" showAsIcon="1" r:id="rId5" imgW="914400" imgH="828720" progId="">
              <p:embed/>
            </p:oleObj>
          </a:graphicData>
        </a:graphic>
      </p:graphicFrame>
      <p:cxnSp>
        <p:nvCxnSpPr>
          <p:cNvPr id="17" name="直接连接符 16"/>
          <p:cNvCxnSpPr>
            <a:cxnSpLocks noChangeShapeType="1"/>
          </p:cNvCxnSpPr>
          <p:nvPr/>
        </p:nvCxnSpPr>
        <p:spPr bwMode="auto">
          <a:xfrm>
            <a:off x="3339547" y="1182760"/>
            <a:ext cx="8280400" cy="0"/>
          </a:xfrm>
          <a:prstGeom prst="line">
            <a:avLst/>
          </a:prstGeom>
          <a:noFill/>
          <a:ln w="25400" algn="ctr">
            <a:solidFill>
              <a:srgbClr val="336699"/>
            </a:solidFill>
            <a:round/>
            <a:headEnd/>
            <a:tailEnd/>
          </a:ln>
        </p:spPr>
      </p:cxnSp>
      <p:sp>
        <p:nvSpPr>
          <p:cNvPr id="20" name="Rectangle 472"/>
          <p:cNvSpPr>
            <a:spLocks noChangeArrowheads="1"/>
          </p:cNvSpPr>
          <p:nvPr/>
        </p:nvSpPr>
        <p:spPr bwMode="auto">
          <a:xfrm>
            <a:off x="264292" y="830051"/>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21" name="TextBox 20"/>
          <p:cNvSpPr txBox="1"/>
          <p:nvPr/>
        </p:nvSpPr>
        <p:spPr>
          <a:xfrm>
            <a:off x="263315" y="862702"/>
            <a:ext cx="2073003" cy="307777"/>
          </a:xfrm>
          <a:prstGeom prst="rect">
            <a:avLst/>
          </a:prstGeom>
          <a:noFill/>
        </p:spPr>
        <p:txBody>
          <a:bodyPr wrap="non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13.</a:t>
            </a:r>
            <a:r>
              <a:rPr lang="zh-CN" altLang="en-US" sz="1400" b="1" dirty="0" smtClean="0">
                <a:solidFill>
                  <a:schemeClr val="bg1"/>
                </a:solidFill>
                <a:latin typeface="微软雅黑" panose="020B0503020204020204" pitchFamily="34" charset="-122"/>
                <a:ea typeface="微软雅黑" panose="020B0503020204020204" pitchFamily="34" charset="-122"/>
              </a:rPr>
              <a:t>制定</a:t>
            </a:r>
            <a:r>
              <a:rPr lang="zh-CN" altLang="en-US" sz="1400" b="1" dirty="0" smtClean="0">
                <a:solidFill>
                  <a:schemeClr val="bg1"/>
                </a:solidFill>
                <a:latin typeface="微软雅黑" panose="020B0503020204020204" pitchFamily="34" charset="-122"/>
                <a:ea typeface="微软雅黑" panose="020B0503020204020204" pitchFamily="34" charset="-122"/>
              </a:rPr>
              <a:t>管理办法及流程</a:t>
            </a:r>
          </a:p>
        </p:txBody>
      </p:sp>
      <p:pic>
        <p:nvPicPr>
          <p:cNvPr id="4" name="Picture 6" descr="[$359D8AC28FA6F545.jpg]"/>
          <p:cNvPicPr>
            <a:picLocks noChangeAspect="1" noChangeArrowheads="1"/>
          </p:cNvPicPr>
          <p:nvPr/>
        </p:nvPicPr>
        <p:blipFill>
          <a:blip r:embed="rId6" cstate="print"/>
          <a:srcRect/>
          <a:stretch>
            <a:fillRect/>
          </a:stretch>
        </p:blipFill>
        <p:spPr bwMode="auto">
          <a:xfrm>
            <a:off x="871368" y="1292976"/>
            <a:ext cx="3205779" cy="3933590"/>
          </a:xfrm>
          <a:prstGeom prst="rect">
            <a:avLst/>
          </a:prstGeom>
          <a:noFill/>
        </p:spPr>
      </p:pic>
      <p:sp>
        <p:nvSpPr>
          <p:cNvPr id="13" name="矩形 12"/>
          <p:cNvSpPr/>
          <p:nvPr/>
        </p:nvSpPr>
        <p:spPr>
          <a:xfrm>
            <a:off x="3561906" y="829340"/>
            <a:ext cx="8027582" cy="3508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微软雅黑" panose="020B0503020204020204" pitchFamily="34" charset="-122"/>
                <a:ea typeface="微软雅黑" panose="020B0503020204020204" pitchFamily="34" charset="-122"/>
              </a:rPr>
              <a:t>开发看板件管理办法及看板卡配送相关流程，通过审批后对员工开展培训。</a:t>
            </a:r>
          </a:p>
        </p:txBody>
      </p:sp>
      <p:sp>
        <p:nvSpPr>
          <p:cNvPr id="15" name="矩形 14"/>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57053" y="250794"/>
            <a:ext cx="4362092"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一</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总装</a:t>
            </a:r>
            <a:r>
              <a:rPr lang="zh-CN" altLang="en-US" sz="2400" b="1" dirty="0" smtClean="0">
                <a:solidFill>
                  <a:srgbClr val="FF0000"/>
                </a:solidFill>
                <a:latin typeface="黑体" pitchFamily="49" charset="-122"/>
                <a:ea typeface="黑体" pitchFamily="49" charset="-122"/>
                <a:cs typeface="方正兰亭细黑_GBK"/>
              </a:rPr>
              <a:t>部标准件配送现状分析</a:t>
            </a:r>
            <a:endParaRPr lang="en-US" altLang="zh-CN" sz="2400" b="1" dirty="0">
              <a:solidFill>
                <a:srgbClr val="FF0000"/>
              </a:solidFill>
              <a:latin typeface="黑体" pitchFamily="49" charset="-122"/>
              <a:ea typeface="黑体" pitchFamily="49" charset="-122"/>
              <a:cs typeface="方正兰亭细黑_GBK"/>
            </a:endParaRPr>
          </a:p>
        </p:txBody>
      </p:sp>
      <p:sp>
        <p:nvSpPr>
          <p:cNvPr id="5" name="TextBox 4"/>
          <p:cNvSpPr txBox="1"/>
          <p:nvPr/>
        </p:nvSpPr>
        <p:spPr>
          <a:xfrm>
            <a:off x="3614533" y="1753514"/>
            <a:ext cx="2603375" cy="1077218"/>
          </a:xfrm>
          <a:prstGeom prst="rect">
            <a:avLst/>
          </a:prstGeom>
          <a:noFill/>
        </p:spPr>
        <p:txBody>
          <a:bodyPr wrap="square" rtlCol="0">
            <a:spAutoFit/>
          </a:bodyPr>
          <a:lstStyle/>
          <a:p>
            <a:pPr algn="just"/>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现</a:t>
            </a:r>
            <a:r>
              <a:rPr lang="en-US" altLang="zh-CN" sz="1600" b="1" dirty="0" err="1" smtClean="0">
                <a:latin typeface="微软雅黑" panose="020B0503020204020204" pitchFamily="34" charset="-122"/>
                <a:ea typeface="微软雅黑" panose="020B0503020204020204" pitchFamily="34" charset="-122"/>
              </a:rPr>
              <a:t>cmmp</a:t>
            </a:r>
            <a:r>
              <a:rPr lang="zh-CN" altLang="en-US" sz="1600" b="1" dirty="0" smtClean="0">
                <a:latin typeface="微软雅黑" panose="020B0503020204020204" pitchFamily="34" charset="-122"/>
                <a:ea typeface="微软雅黑" panose="020B0503020204020204" pitchFamily="34" charset="-122"/>
              </a:rPr>
              <a:t>系统中部分标准件单台用量及标准件明细不正确，导致线边部分标准件积压。</a:t>
            </a:r>
          </a:p>
        </p:txBody>
      </p:sp>
      <p:sp>
        <p:nvSpPr>
          <p:cNvPr id="7" name="TextBox 6"/>
          <p:cNvSpPr txBox="1"/>
          <p:nvPr/>
        </p:nvSpPr>
        <p:spPr>
          <a:xfrm>
            <a:off x="3636048" y="2990648"/>
            <a:ext cx="2571103" cy="830997"/>
          </a:xfrm>
          <a:prstGeom prst="rect">
            <a:avLst/>
          </a:prstGeom>
          <a:noFill/>
        </p:spPr>
        <p:txBody>
          <a:bodyPr wrap="square" rtlCol="0">
            <a:spAutoFit/>
          </a:bodyPr>
          <a:lstStyle/>
          <a:p>
            <a:pPr algn="just"/>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生产线</a:t>
            </a:r>
            <a:r>
              <a:rPr lang="zh-CN" altLang="en-US" sz="1600" b="1" dirty="0" smtClean="0">
                <a:latin typeface="微软雅黑" panose="020B0503020204020204" pitchFamily="34" charset="-122"/>
                <a:ea typeface="微软雅黑" panose="020B0503020204020204" pitchFamily="34" charset="-122"/>
              </a:rPr>
              <a:t>上线计划调整，会导致线边部分标准件缺件或挤压。</a:t>
            </a:r>
          </a:p>
        </p:txBody>
      </p:sp>
      <p:sp>
        <p:nvSpPr>
          <p:cNvPr id="8" name="TextBox 7"/>
          <p:cNvSpPr txBox="1"/>
          <p:nvPr/>
        </p:nvSpPr>
        <p:spPr>
          <a:xfrm>
            <a:off x="3614532" y="4055658"/>
            <a:ext cx="2560346" cy="1323439"/>
          </a:xfrm>
          <a:prstGeom prst="rect">
            <a:avLst/>
          </a:prstGeom>
          <a:noFill/>
        </p:spPr>
        <p:txBody>
          <a:bodyPr wrap="square" rtlCol="0">
            <a:spAutoFit/>
          </a:bodyPr>
          <a:lstStyle/>
          <a:p>
            <a:pPr algn="just"/>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配送标准件开具小票中不显示配送工位，转运员凭经验配送会导致配送工位不当造成线边缺件或挤压。</a:t>
            </a:r>
          </a:p>
        </p:txBody>
      </p:sp>
      <p:sp>
        <p:nvSpPr>
          <p:cNvPr id="9" name="TextBox 8"/>
          <p:cNvSpPr txBox="1"/>
          <p:nvPr/>
        </p:nvSpPr>
        <p:spPr>
          <a:xfrm>
            <a:off x="3625286" y="5518702"/>
            <a:ext cx="2463530" cy="830997"/>
          </a:xfrm>
          <a:prstGeom prst="rect">
            <a:avLst/>
          </a:prstGeom>
          <a:noFill/>
        </p:spPr>
        <p:txBody>
          <a:bodyPr wrap="square" rtlCol="0">
            <a:spAutoFit/>
          </a:bodyPr>
          <a:lstStyle/>
          <a:p>
            <a:pPr algn="just"/>
            <a:r>
              <a:rPr lang="en-US" altLang="zh-CN" sz="1600" b="1" dirty="0" smtClean="0">
                <a:latin typeface="微软雅黑" panose="020B0503020204020204" pitchFamily="34" charset="-122"/>
                <a:ea typeface="微软雅黑" panose="020B0503020204020204" pitchFamily="34" charset="-122"/>
              </a:rPr>
              <a:t>4.</a:t>
            </a: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多工位使用一种标准件，转运员因分配不当导致积压或缺件。</a:t>
            </a:r>
          </a:p>
        </p:txBody>
      </p:sp>
      <p:pic>
        <p:nvPicPr>
          <p:cNvPr id="176129" name="Picture 1" descr="[$190776CCA0B2CC6F.jpg]"/>
          <p:cNvPicPr>
            <a:picLocks noChangeAspect="1" noChangeArrowheads="1"/>
          </p:cNvPicPr>
          <p:nvPr/>
        </p:nvPicPr>
        <p:blipFill>
          <a:blip r:embed="rId2" cstate="print"/>
          <a:srcRect/>
          <a:stretch>
            <a:fillRect/>
          </a:stretch>
        </p:blipFill>
        <p:spPr bwMode="auto">
          <a:xfrm>
            <a:off x="6792852" y="1792935"/>
            <a:ext cx="4956408" cy="1941754"/>
          </a:xfrm>
          <a:prstGeom prst="rect">
            <a:avLst/>
          </a:prstGeom>
          <a:noFill/>
        </p:spPr>
      </p:pic>
      <p:sp>
        <p:nvSpPr>
          <p:cNvPr id="11" name="TextBox 10"/>
          <p:cNvSpPr txBox="1"/>
          <p:nvPr/>
        </p:nvSpPr>
        <p:spPr>
          <a:xfrm>
            <a:off x="6691257" y="1396687"/>
            <a:ext cx="1415772" cy="338554"/>
          </a:xfrm>
          <a:prstGeom prst="rect">
            <a:avLst/>
          </a:prstGeom>
          <a:noFill/>
        </p:spPr>
        <p:txBody>
          <a:bodyPr wrap="none" rtlCol="0">
            <a:spAutoFit/>
          </a:bodyPr>
          <a:lstStyle/>
          <a:p>
            <a:r>
              <a:rPr lang="zh-CN" altLang="en-US" sz="1600" b="1" dirty="0" smtClean="0">
                <a:solidFill>
                  <a:srgbClr val="0070C0"/>
                </a:solidFill>
                <a:latin typeface="微软雅黑" panose="020B0503020204020204" pitchFamily="34" charset="-122"/>
                <a:ea typeface="微软雅黑" panose="020B0503020204020204" pitchFamily="34" charset="-122"/>
              </a:rPr>
              <a:t>标准件小票：</a:t>
            </a:r>
          </a:p>
        </p:txBody>
      </p:sp>
      <p:pic>
        <p:nvPicPr>
          <p:cNvPr id="176130" name="Picture 2" descr="[$4BBC4085EE7B32EB.jpg]"/>
          <p:cNvPicPr>
            <a:picLocks noChangeAspect="1" noChangeArrowheads="1"/>
          </p:cNvPicPr>
          <p:nvPr/>
        </p:nvPicPr>
        <p:blipFill>
          <a:blip r:embed="rId3" cstate="print"/>
          <a:srcRect/>
          <a:stretch>
            <a:fillRect/>
          </a:stretch>
        </p:blipFill>
        <p:spPr bwMode="auto">
          <a:xfrm>
            <a:off x="6739665" y="4331748"/>
            <a:ext cx="4896524" cy="2094760"/>
          </a:xfrm>
          <a:prstGeom prst="rect">
            <a:avLst/>
          </a:prstGeom>
          <a:noFill/>
        </p:spPr>
      </p:pic>
      <p:sp>
        <p:nvSpPr>
          <p:cNvPr id="13" name="TextBox 12"/>
          <p:cNvSpPr txBox="1"/>
          <p:nvPr/>
        </p:nvSpPr>
        <p:spPr>
          <a:xfrm>
            <a:off x="6680498" y="3801030"/>
            <a:ext cx="1415772" cy="338554"/>
          </a:xfrm>
          <a:prstGeom prst="rect">
            <a:avLst/>
          </a:prstGeom>
          <a:noFill/>
        </p:spPr>
        <p:txBody>
          <a:bodyPr wrap="none" rtlCol="0">
            <a:spAutoFit/>
          </a:bodyPr>
          <a:lstStyle/>
          <a:p>
            <a:r>
              <a:rPr lang="zh-CN" altLang="en-US" sz="1600" b="1" dirty="0" smtClean="0">
                <a:solidFill>
                  <a:srgbClr val="0070C0"/>
                </a:solidFill>
                <a:latin typeface="微软雅黑" panose="020B0503020204020204" pitchFamily="34" charset="-122"/>
                <a:ea typeface="微软雅黑" panose="020B0503020204020204" pitchFamily="34" charset="-122"/>
              </a:rPr>
              <a:t>筛选后表格：</a:t>
            </a:r>
          </a:p>
        </p:txBody>
      </p:sp>
      <p:cxnSp>
        <p:nvCxnSpPr>
          <p:cNvPr id="15" name="直接连接符 11"/>
          <p:cNvCxnSpPr>
            <a:cxnSpLocks noChangeShapeType="1"/>
          </p:cNvCxnSpPr>
          <p:nvPr/>
        </p:nvCxnSpPr>
        <p:spPr bwMode="auto">
          <a:xfrm>
            <a:off x="3558285" y="1283809"/>
            <a:ext cx="8280400" cy="0"/>
          </a:xfrm>
          <a:prstGeom prst="line">
            <a:avLst/>
          </a:prstGeom>
          <a:noFill/>
          <a:ln w="25400" algn="ctr">
            <a:solidFill>
              <a:srgbClr val="336699"/>
            </a:solidFill>
            <a:round/>
            <a:headEnd/>
            <a:tailEnd/>
          </a:ln>
        </p:spPr>
      </p:cxnSp>
      <p:sp>
        <p:nvSpPr>
          <p:cNvPr id="17" name="Rectangle 472"/>
          <p:cNvSpPr>
            <a:spLocks noChangeArrowheads="1"/>
          </p:cNvSpPr>
          <p:nvPr/>
        </p:nvSpPr>
        <p:spPr bwMode="auto">
          <a:xfrm>
            <a:off x="373149" y="941864"/>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6" name="TextBox 15"/>
          <p:cNvSpPr txBox="1"/>
          <p:nvPr/>
        </p:nvSpPr>
        <p:spPr>
          <a:xfrm>
            <a:off x="3593044" y="1403875"/>
            <a:ext cx="800219" cy="338554"/>
          </a:xfrm>
          <a:prstGeom prst="rect">
            <a:avLst/>
          </a:prstGeom>
          <a:noFill/>
        </p:spPr>
        <p:txBody>
          <a:bodyPr wrap="none" rtlCol="0">
            <a:spAutoFit/>
          </a:bodyPr>
          <a:lstStyle/>
          <a:p>
            <a:r>
              <a:rPr lang="zh-CN" altLang="en-US" sz="1600" b="1" dirty="0" smtClean="0">
                <a:solidFill>
                  <a:schemeClr val="accent1">
                    <a:lumMod val="75000"/>
                  </a:schemeClr>
                </a:solidFill>
                <a:latin typeface="微软雅黑" panose="020B0503020204020204" pitchFamily="34" charset="-122"/>
                <a:ea typeface="微软雅黑" panose="020B0503020204020204" pitchFamily="34" charset="-122"/>
              </a:rPr>
              <a:t>劣势：</a:t>
            </a:r>
          </a:p>
        </p:txBody>
      </p:sp>
      <p:sp>
        <p:nvSpPr>
          <p:cNvPr id="18" name="TextBox 17"/>
          <p:cNvSpPr txBox="1"/>
          <p:nvPr/>
        </p:nvSpPr>
        <p:spPr>
          <a:xfrm>
            <a:off x="885821" y="949564"/>
            <a:ext cx="2236510" cy="338554"/>
          </a:xfrm>
          <a:prstGeom prst="rect">
            <a:avLst/>
          </a:prstGeom>
          <a:noFill/>
        </p:spPr>
        <p:txBody>
          <a:bodyPr wrap="none" rtlCol="0">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标准件配送现状及劣势</a:t>
            </a:r>
          </a:p>
        </p:txBody>
      </p:sp>
      <p:pic>
        <p:nvPicPr>
          <p:cNvPr id="3" name="Picture 1" descr="[$4F72A055507A64EF.jpg]"/>
          <p:cNvPicPr>
            <a:picLocks noChangeAspect="1" noChangeArrowheads="1"/>
          </p:cNvPicPr>
          <p:nvPr/>
        </p:nvPicPr>
        <p:blipFill>
          <a:blip r:embed="rId4" cstate="print"/>
          <a:srcRect/>
          <a:stretch>
            <a:fillRect/>
          </a:stretch>
        </p:blipFill>
        <p:spPr bwMode="auto">
          <a:xfrm>
            <a:off x="618556" y="1506071"/>
            <a:ext cx="2152245" cy="487142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2047814" y="1317122"/>
            <a:ext cx="2597149" cy="369887"/>
          </a:xfrm>
          <a:prstGeom prst="rect">
            <a:avLst/>
          </a:prstGeom>
          <a:noFill/>
          <a:ln w="9525">
            <a:noFill/>
            <a:miter lim="800000"/>
            <a:headEnd/>
            <a:tailEnd/>
          </a:ln>
        </p:spPr>
        <p:txBody>
          <a:bodyPr>
            <a:spAutoFit/>
          </a:bodyPr>
          <a:lstStyle/>
          <a:p>
            <a:pPr>
              <a:spcBef>
                <a:spcPct val="50000"/>
              </a:spcBef>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看板件目视</a:t>
            </a:r>
            <a:r>
              <a:rPr lang="zh-CN" altLang="en-US" dirty="0">
                <a:latin typeface="微软雅黑" pitchFamily="34" charset="-122"/>
                <a:ea typeface="微软雅黑" pitchFamily="34" charset="-122"/>
              </a:rPr>
              <a:t>化板</a:t>
            </a:r>
          </a:p>
        </p:txBody>
      </p:sp>
      <p:sp>
        <p:nvSpPr>
          <p:cNvPr id="19461" name="TextBox 3"/>
          <p:cNvSpPr txBox="1">
            <a:spLocks noChangeArrowheads="1"/>
          </p:cNvSpPr>
          <p:nvPr/>
        </p:nvSpPr>
        <p:spPr bwMode="auto">
          <a:xfrm>
            <a:off x="802218" y="3848100"/>
            <a:ext cx="2688167" cy="304800"/>
          </a:xfrm>
          <a:prstGeom prst="rect">
            <a:avLst/>
          </a:prstGeom>
          <a:noFill/>
          <a:ln w="9525" algn="ctr">
            <a:noFill/>
            <a:miter lim="800000"/>
            <a:headEnd/>
            <a:tailEnd/>
          </a:ln>
          <a:effectLst/>
        </p:spPr>
        <p:txBody>
          <a:bodyPr>
            <a:spAutoFit/>
          </a:bodyPr>
          <a:lstStyle/>
          <a:p>
            <a:pPr algn="ctr">
              <a:spcBef>
                <a:spcPct val="50000"/>
              </a:spcBef>
            </a:pPr>
            <a:r>
              <a:rPr lang="zh-CN" altLang="en-US" sz="1400"/>
              <a:t>工段目视化板</a:t>
            </a:r>
          </a:p>
        </p:txBody>
      </p:sp>
      <p:pic>
        <p:nvPicPr>
          <p:cNvPr id="6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465" y="1788432"/>
            <a:ext cx="6063797" cy="4590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圆角矩形 63"/>
          <p:cNvSpPr/>
          <p:nvPr/>
        </p:nvSpPr>
        <p:spPr>
          <a:xfrm>
            <a:off x="6844657" y="2239445"/>
            <a:ext cx="3031460" cy="1224136"/>
          </a:xfrm>
          <a:prstGeom prst="roundRect">
            <a:avLst/>
          </a:prstGeom>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itchFamily="2" charset="2"/>
              <a:buChar char="Ø"/>
            </a:pPr>
            <a:r>
              <a:rPr lang="zh-CN" altLang="en-US" sz="1200" b="1" dirty="0">
                <a:solidFill>
                  <a:schemeClr val="bg1"/>
                </a:solidFill>
                <a:latin typeface="微软雅黑" pitchFamily="34" charset="-122"/>
                <a:ea typeface="微软雅黑" pitchFamily="34" charset="-122"/>
              </a:rPr>
              <a:t>已扫</a:t>
            </a:r>
            <a:r>
              <a:rPr lang="zh-CN" altLang="en-US" sz="1200" b="1" dirty="0" smtClean="0">
                <a:solidFill>
                  <a:schemeClr val="bg1"/>
                </a:solidFill>
                <a:latin typeface="微软雅黑" pitchFamily="34" charset="-122"/>
                <a:ea typeface="微软雅黑" pitchFamily="34" charset="-122"/>
              </a:rPr>
              <a:t>卡：按照不同的路线区分存放；</a:t>
            </a:r>
            <a:endParaRPr lang="en-US" altLang="zh-CN" sz="1200" b="1" dirty="0" smtClean="0">
              <a:solidFill>
                <a:schemeClr val="bg1"/>
              </a:solidFill>
              <a:latin typeface="微软雅黑" pitchFamily="34" charset="-122"/>
              <a:ea typeface="微软雅黑" pitchFamily="34" charset="-122"/>
            </a:endParaRPr>
          </a:p>
          <a:p>
            <a:pPr marL="285750" indent="-285750" algn="l">
              <a:buFont typeface="Wingdings" pitchFamily="2" charset="2"/>
              <a:buChar char="Ø"/>
            </a:pPr>
            <a:r>
              <a:rPr lang="zh-CN" altLang="en-US" sz="1200" b="1" dirty="0">
                <a:solidFill>
                  <a:schemeClr val="bg1"/>
                </a:solidFill>
                <a:latin typeface="微软雅黑" pitchFamily="34" charset="-122"/>
                <a:ea typeface="微软雅黑" pitchFamily="34" charset="-122"/>
              </a:rPr>
              <a:t>未扫</a:t>
            </a:r>
            <a:r>
              <a:rPr lang="zh-CN" altLang="en-US" sz="1200" b="1" dirty="0" smtClean="0">
                <a:solidFill>
                  <a:schemeClr val="bg1"/>
                </a:solidFill>
                <a:latin typeface="微软雅黑" pitchFamily="34" charset="-122"/>
                <a:ea typeface="微软雅黑" pitchFamily="34" charset="-122"/>
              </a:rPr>
              <a:t>卡：</a:t>
            </a:r>
            <a:r>
              <a:rPr lang="zh-CN" altLang="en-US" sz="1200" b="1" dirty="0">
                <a:solidFill>
                  <a:schemeClr val="bg1"/>
                </a:solidFill>
                <a:latin typeface="微软雅黑" pitchFamily="34" charset="-122"/>
                <a:ea typeface="微软雅黑" pitchFamily="34" charset="-122"/>
              </a:rPr>
              <a:t>按照不同的路线区分存放</a:t>
            </a:r>
            <a:r>
              <a:rPr lang="zh-CN" altLang="en-US" sz="1200" b="1" dirty="0" smtClean="0">
                <a:solidFill>
                  <a:schemeClr val="bg1"/>
                </a:solidFill>
                <a:latin typeface="微软雅黑" pitchFamily="34" charset="-122"/>
                <a:ea typeface="微软雅黑" pitchFamily="34" charset="-122"/>
              </a:rPr>
              <a:t>；</a:t>
            </a:r>
            <a:endParaRPr lang="en-US" altLang="zh-CN" sz="1200" b="1" dirty="0" smtClean="0">
              <a:solidFill>
                <a:schemeClr val="bg1"/>
              </a:solidFill>
              <a:latin typeface="微软雅黑" pitchFamily="34" charset="-122"/>
              <a:ea typeface="微软雅黑" pitchFamily="34" charset="-122"/>
            </a:endParaRPr>
          </a:p>
          <a:p>
            <a:pPr marL="285750" indent="-285750" algn="l">
              <a:buFont typeface="Wingdings" pitchFamily="2" charset="2"/>
              <a:buChar char="Ø"/>
            </a:pPr>
            <a:r>
              <a:rPr lang="zh-CN" altLang="en-US" sz="1200" b="1" dirty="0">
                <a:solidFill>
                  <a:schemeClr val="bg1"/>
                </a:solidFill>
                <a:latin typeface="微软雅黑" pitchFamily="34" charset="-122"/>
                <a:ea typeface="微软雅黑" pitchFamily="34" charset="-122"/>
              </a:rPr>
              <a:t>备</a:t>
            </a:r>
            <a:r>
              <a:rPr lang="zh-CN" altLang="en-US" sz="1200" b="1" dirty="0" smtClean="0">
                <a:solidFill>
                  <a:schemeClr val="bg1"/>
                </a:solidFill>
                <a:latin typeface="微软雅黑" pitchFamily="34" charset="-122"/>
                <a:ea typeface="微软雅黑" pitchFamily="34" charset="-122"/>
              </a:rPr>
              <a:t>卡：暂未运行；</a:t>
            </a:r>
            <a:endParaRPr lang="en-US" altLang="zh-CN" sz="1200" b="1" dirty="0" smtClean="0">
              <a:solidFill>
                <a:schemeClr val="bg1"/>
              </a:solidFill>
              <a:latin typeface="微软雅黑" pitchFamily="34" charset="-122"/>
              <a:ea typeface="微软雅黑" pitchFamily="34" charset="-122"/>
            </a:endParaRPr>
          </a:p>
          <a:p>
            <a:pPr marL="285750" indent="-285750" algn="l">
              <a:buFont typeface="Wingdings" pitchFamily="2" charset="2"/>
              <a:buChar char="Ø"/>
            </a:pPr>
            <a:r>
              <a:rPr lang="zh-CN" altLang="en-US" sz="1200" b="1" dirty="0">
                <a:solidFill>
                  <a:schemeClr val="bg1"/>
                </a:solidFill>
                <a:latin typeface="微软雅黑" pitchFamily="34" charset="-122"/>
                <a:ea typeface="微软雅黑" pitchFamily="34" charset="-122"/>
              </a:rPr>
              <a:t>业务</a:t>
            </a:r>
            <a:r>
              <a:rPr lang="zh-CN" altLang="en-US" sz="1200" b="1" dirty="0" smtClean="0">
                <a:solidFill>
                  <a:schemeClr val="bg1"/>
                </a:solidFill>
                <a:latin typeface="微软雅黑" pitchFamily="34" charset="-122"/>
                <a:ea typeface="微软雅黑" pitchFamily="34" charset="-122"/>
              </a:rPr>
              <a:t>流程：看板件业务运行流程。</a:t>
            </a:r>
            <a:endParaRPr lang="zh-CN" altLang="en-US" sz="1200" b="1" dirty="0">
              <a:solidFill>
                <a:schemeClr val="bg1"/>
              </a:solidFill>
              <a:latin typeface="微软雅黑" pitchFamily="34" charset="-122"/>
              <a:ea typeface="微软雅黑" pitchFamily="34" charset="-122"/>
            </a:endParaRPr>
          </a:p>
        </p:txBody>
      </p:sp>
      <p:sp>
        <p:nvSpPr>
          <p:cNvPr id="65" name="圆角矩形 64"/>
          <p:cNvSpPr/>
          <p:nvPr/>
        </p:nvSpPr>
        <p:spPr>
          <a:xfrm>
            <a:off x="6832659" y="4227755"/>
            <a:ext cx="4392488" cy="1312052"/>
          </a:xfrm>
          <a:prstGeom prst="roundRect">
            <a:avLst/>
          </a:prstGeom>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itchFamily="2" charset="2"/>
              <a:buChar char="Ø"/>
            </a:pPr>
            <a:r>
              <a:rPr lang="zh-CN" altLang="en-US" sz="1200" b="1" dirty="0" smtClean="0">
                <a:solidFill>
                  <a:schemeClr val="bg1"/>
                </a:solidFill>
                <a:latin typeface="微软雅黑" pitchFamily="34" charset="-122"/>
                <a:ea typeface="微软雅黑" pitchFamily="34" charset="-122"/>
              </a:rPr>
              <a:t>零部件清单：根据看板配送的推进即时对清单进行更新；</a:t>
            </a:r>
            <a:endParaRPr lang="en-US" altLang="zh-CN" sz="1200" b="1" dirty="0" smtClean="0">
              <a:solidFill>
                <a:schemeClr val="bg1"/>
              </a:solidFill>
              <a:latin typeface="微软雅黑" pitchFamily="34" charset="-122"/>
              <a:ea typeface="微软雅黑" pitchFamily="34" charset="-122"/>
            </a:endParaRPr>
          </a:p>
          <a:p>
            <a:pPr marL="285750" indent="-285750" algn="l">
              <a:buFont typeface="Wingdings" pitchFamily="2" charset="2"/>
              <a:buChar char="Ø"/>
            </a:pPr>
            <a:r>
              <a:rPr lang="zh-CN" altLang="en-US" sz="1200" b="1" dirty="0" smtClean="0">
                <a:solidFill>
                  <a:schemeClr val="bg1"/>
                </a:solidFill>
                <a:latin typeface="微软雅黑" pitchFamily="34" charset="-122"/>
                <a:ea typeface="微软雅黑" pitchFamily="34" charset="-122"/>
              </a:rPr>
              <a:t>拉动时间：投卡、收卡、制单、备料、投卡交接等环节的时间节点；</a:t>
            </a:r>
            <a:endParaRPr lang="en-US" altLang="zh-CN" sz="1200" b="1" dirty="0" smtClean="0">
              <a:solidFill>
                <a:schemeClr val="bg1"/>
              </a:solidFill>
              <a:latin typeface="微软雅黑" pitchFamily="34" charset="-122"/>
              <a:ea typeface="微软雅黑" pitchFamily="34" charset="-122"/>
            </a:endParaRPr>
          </a:p>
          <a:p>
            <a:pPr marL="285750" indent="-285750" algn="l">
              <a:buFont typeface="Wingdings" pitchFamily="2" charset="2"/>
              <a:buChar char="Ø"/>
            </a:pPr>
            <a:r>
              <a:rPr lang="zh-CN" altLang="en-US" sz="1200" b="1" dirty="0" smtClean="0">
                <a:solidFill>
                  <a:schemeClr val="bg1"/>
                </a:solidFill>
                <a:latin typeface="微软雅黑" pitchFamily="34" charset="-122"/>
                <a:ea typeface="微软雅黑" pitchFamily="34" charset="-122"/>
              </a:rPr>
              <a:t>配送路线：两天不同配送路线及物料流向等；</a:t>
            </a:r>
            <a:endParaRPr lang="en-US" altLang="zh-CN" sz="1200" b="1" dirty="0" smtClean="0">
              <a:solidFill>
                <a:schemeClr val="bg1"/>
              </a:solidFill>
              <a:latin typeface="微软雅黑" pitchFamily="34" charset="-122"/>
              <a:ea typeface="微软雅黑" pitchFamily="34" charset="-122"/>
            </a:endParaRPr>
          </a:p>
          <a:p>
            <a:pPr marL="285750" indent="-285750" algn="l">
              <a:buFont typeface="Wingdings" pitchFamily="2" charset="2"/>
              <a:buChar char="Ø"/>
            </a:pPr>
            <a:r>
              <a:rPr lang="zh-CN" altLang="en-US" sz="1200" b="1" dirty="0" smtClean="0">
                <a:solidFill>
                  <a:schemeClr val="bg1"/>
                </a:solidFill>
                <a:latin typeface="微软雅黑" pitchFamily="34" charset="-122"/>
                <a:ea typeface="微软雅黑" pitchFamily="34" charset="-122"/>
              </a:rPr>
              <a:t>作业指导书：看板业务各作业环节的操作标准；</a:t>
            </a:r>
            <a:endParaRPr lang="en-US" altLang="zh-CN" sz="1200" b="1" dirty="0" smtClean="0">
              <a:solidFill>
                <a:schemeClr val="bg1"/>
              </a:solidFill>
              <a:latin typeface="微软雅黑" pitchFamily="34" charset="-122"/>
              <a:ea typeface="微软雅黑" pitchFamily="34" charset="-122"/>
            </a:endParaRPr>
          </a:p>
          <a:p>
            <a:pPr marL="285750" indent="-285750" algn="l">
              <a:buFont typeface="Wingdings" pitchFamily="2" charset="2"/>
              <a:buChar char="Ø"/>
            </a:pPr>
            <a:r>
              <a:rPr lang="zh-CN" altLang="en-US" sz="1200" b="1" dirty="0" smtClean="0">
                <a:solidFill>
                  <a:schemeClr val="bg1"/>
                </a:solidFill>
                <a:latin typeface="微软雅黑" pitchFamily="34" charset="-122"/>
                <a:ea typeface="微软雅黑" pitchFamily="34" charset="-122"/>
              </a:rPr>
              <a:t>问题</a:t>
            </a:r>
            <a:r>
              <a:rPr lang="en-US" altLang="zh-CN" sz="1200" b="1" dirty="0" smtClean="0">
                <a:solidFill>
                  <a:schemeClr val="bg1"/>
                </a:solidFill>
                <a:latin typeface="微软雅黑" pitchFamily="34" charset="-122"/>
                <a:ea typeface="微软雅黑" pitchFamily="34" charset="-122"/>
              </a:rPr>
              <a:t>/</a:t>
            </a:r>
            <a:r>
              <a:rPr lang="zh-CN" altLang="en-US" sz="1200" b="1" dirty="0" smtClean="0">
                <a:solidFill>
                  <a:schemeClr val="bg1"/>
                </a:solidFill>
                <a:latin typeface="微软雅黑" pitchFamily="34" charset="-122"/>
                <a:ea typeface="微软雅黑" pitchFamily="34" charset="-122"/>
              </a:rPr>
              <a:t>措施：运行过程中的问题及相应解决改善改善。</a:t>
            </a:r>
            <a:endParaRPr lang="zh-CN" altLang="en-US" sz="1200" b="1" dirty="0">
              <a:solidFill>
                <a:schemeClr val="bg1"/>
              </a:solidFill>
              <a:latin typeface="微软雅黑" pitchFamily="34" charset="-122"/>
              <a:ea typeface="微软雅黑" pitchFamily="34" charset="-122"/>
            </a:endParaRPr>
          </a:p>
        </p:txBody>
      </p:sp>
      <p:cxnSp>
        <p:nvCxnSpPr>
          <p:cNvPr id="11" name="直接连接符 10"/>
          <p:cNvCxnSpPr>
            <a:cxnSpLocks noChangeShapeType="1"/>
          </p:cNvCxnSpPr>
          <p:nvPr/>
        </p:nvCxnSpPr>
        <p:spPr bwMode="auto">
          <a:xfrm>
            <a:off x="3157870" y="1180214"/>
            <a:ext cx="8644270" cy="10632"/>
          </a:xfrm>
          <a:prstGeom prst="line">
            <a:avLst/>
          </a:prstGeom>
          <a:noFill/>
          <a:ln w="25400" algn="ctr">
            <a:solidFill>
              <a:srgbClr val="336699"/>
            </a:solidFill>
            <a:round/>
            <a:headEnd/>
            <a:tailEnd/>
          </a:ln>
        </p:spPr>
      </p:cxnSp>
      <p:sp>
        <p:nvSpPr>
          <p:cNvPr id="12" name="Rectangle 472"/>
          <p:cNvSpPr>
            <a:spLocks noChangeArrowheads="1"/>
          </p:cNvSpPr>
          <p:nvPr/>
        </p:nvSpPr>
        <p:spPr bwMode="auto">
          <a:xfrm>
            <a:off x="318081" y="861951"/>
            <a:ext cx="2903584" cy="328896"/>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3" name="TextBox 12"/>
          <p:cNvSpPr txBox="1"/>
          <p:nvPr/>
        </p:nvSpPr>
        <p:spPr>
          <a:xfrm>
            <a:off x="293175" y="860611"/>
            <a:ext cx="1523174" cy="338554"/>
          </a:xfrm>
          <a:prstGeom prst="rect">
            <a:avLst/>
          </a:prstGeom>
          <a:noFill/>
        </p:spPr>
        <p:txBody>
          <a:bodyPr wrap="none" rtlCol="0">
            <a:spAutoFit/>
          </a:bodyPr>
          <a:lstStyle/>
          <a:p>
            <a:r>
              <a:rPr lang="en-US" altLang="zh-CN" sz="1600" b="1" dirty="0" smtClean="0">
                <a:solidFill>
                  <a:schemeClr val="bg1"/>
                </a:solidFill>
                <a:latin typeface="微软雅黑" panose="020B0503020204020204" pitchFamily="34" charset="-122"/>
                <a:ea typeface="微软雅黑" panose="020B0503020204020204" pitchFamily="34" charset="-122"/>
              </a:rPr>
              <a:t>14.</a:t>
            </a:r>
            <a:r>
              <a:rPr lang="zh-CN" altLang="en-US" sz="1600" b="1" dirty="0" smtClean="0">
                <a:solidFill>
                  <a:schemeClr val="bg1"/>
                </a:solidFill>
                <a:latin typeface="微软雅黑" panose="020B0503020204020204" pitchFamily="34" charset="-122"/>
                <a:ea typeface="微软雅黑" panose="020B0503020204020204" pitchFamily="34" charset="-122"/>
              </a:rPr>
              <a:t>目视</a:t>
            </a:r>
            <a:r>
              <a:rPr lang="zh-CN" altLang="en-US" sz="1600" b="1" dirty="0" smtClean="0">
                <a:solidFill>
                  <a:schemeClr val="bg1"/>
                </a:solidFill>
                <a:latin typeface="微软雅黑" panose="020B0503020204020204" pitchFamily="34" charset="-122"/>
                <a:ea typeface="微软雅黑" panose="020B0503020204020204" pitchFamily="34" charset="-122"/>
              </a:rPr>
              <a:t>化管理</a:t>
            </a:r>
          </a:p>
        </p:txBody>
      </p:sp>
      <p:sp>
        <p:nvSpPr>
          <p:cNvPr id="14" name="矩形 13"/>
          <p:cNvSpPr/>
          <p:nvPr/>
        </p:nvSpPr>
        <p:spPr>
          <a:xfrm>
            <a:off x="3211032" y="861237"/>
            <a:ext cx="8569841" cy="3189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微软雅黑" panose="020B0503020204020204" pitchFamily="34" charset="-122"/>
                <a:ea typeface="微软雅黑" panose="020B0503020204020204" pitchFamily="34" charset="-122"/>
              </a:rPr>
              <a:t>转运员按照要求理卡并放入正确的看板盒中，库管员按照要求扫卡放入正确的看板盒中，并打印出库单据。</a:t>
            </a:r>
          </a:p>
        </p:txBody>
      </p:sp>
      <p:sp>
        <p:nvSpPr>
          <p:cNvPr id="16" name="矩形 15"/>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三</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推行</a:t>
            </a:r>
            <a:r>
              <a:rPr lang="zh-CN" altLang="en-US" sz="2400" b="1" dirty="0" smtClean="0">
                <a:solidFill>
                  <a:srgbClr val="FF0000"/>
                </a:solidFill>
                <a:latin typeface="黑体" pitchFamily="49" charset="-122"/>
                <a:ea typeface="黑体" pitchFamily="49" charset="-122"/>
                <a:cs typeface="方正兰亭细黑_GBK"/>
              </a:rPr>
              <a:t>看板卡实施对策</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93972" y="1429046"/>
            <a:ext cx="2302392" cy="307777"/>
          </a:xfrm>
          <a:prstGeom prst="rect">
            <a:avLst/>
          </a:prstGeom>
          <a:noFill/>
          <a:ln w="9525" algn="ctr">
            <a:noFill/>
            <a:miter lim="800000"/>
            <a:headEnd/>
            <a:tailEnd/>
          </a:ln>
          <a:effectLst/>
        </p:spPr>
        <p:txBody>
          <a:bodyPr wrap="square">
            <a:spAutoFit/>
          </a:bodyPr>
          <a:lstStyle/>
          <a:p>
            <a:pPr algn="l">
              <a:spcBef>
                <a:spcPct val="50000"/>
              </a:spcBef>
            </a:pPr>
            <a:r>
              <a:rPr lang="en-US" altLang="zh-CN" sz="1400" b="1" dirty="0" smtClean="0">
                <a:latin typeface="微软雅黑" pitchFamily="34" charset="-122"/>
                <a:ea typeface="微软雅黑" pitchFamily="34" charset="-122"/>
              </a:rPr>
              <a:t>1.1</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配送</a:t>
            </a:r>
            <a:r>
              <a:rPr lang="zh-CN" altLang="en-US" sz="1400" b="1" dirty="0" smtClean="0">
                <a:latin typeface="微软雅黑" pitchFamily="34" charset="-122"/>
                <a:ea typeface="微软雅黑" pitchFamily="34" charset="-122"/>
              </a:rPr>
              <a:t>设备</a:t>
            </a:r>
            <a:endParaRPr lang="en-US" altLang="zh-CN" sz="1400" b="1" dirty="0">
              <a:latin typeface="微软雅黑" pitchFamily="34" charset="-122"/>
              <a:ea typeface="微软雅黑" pitchFamily="34" charset="-122"/>
            </a:endParaRPr>
          </a:p>
        </p:txBody>
      </p:sp>
      <p:sp>
        <p:nvSpPr>
          <p:cNvPr id="7" name="TextBox 6"/>
          <p:cNvSpPr txBox="1"/>
          <p:nvPr/>
        </p:nvSpPr>
        <p:spPr>
          <a:xfrm>
            <a:off x="874621" y="1755245"/>
            <a:ext cx="2686160" cy="307777"/>
          </a:xfrm>
          <a:prstGeom prst="rect">
            <a:avLst/>
          </a:prstGeom>
          <a:noFill/>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合力</a:t>
            </a:r>
            <a:r>
              <a:rPr lang="en-US" altLang="zh-CN" sz="1400" b="1" dirty="0" smtClean="0">
                <a:solidFill>
                  <a:srgbClr val="FF0000"/>
                </a:solidFill>
                <a:latin typeface="微软雅黑" panose="020B0503020204020204" pitchFamily="34" charset="-122"/>
                <a:ea typeface="微软雅黑" panose="020B0503020204020204" pitchFamily="34" charset="-122"/>
              </a:rPr>
              <a:t>G30</a:t>
            </a:r>
            <a:r>
              <a:rPr lang="zh-CN" altLang="en-US" sz="1400" b="1" dirty="0" smtClean="0">
                <a:solidFill>
                  <a:srgbClr val="FF0000"/>
                </a:solidFill>
                <a:latin typeface="微软雅黑" panose="020B0503020204020204" pitchFamily="34" charset="-122"/>
                <a:ea typeface="微软雅黑" panose="020B0503020204020204" pitchFamily="34" charset="-122"/>
              </a:rPr>
              <a:t>电动运输车（已配置）</a:t>
            </a:r>
            <a:endParaRPr lang="en-US" altLang="zh-CN" sz="1400" b="1" dirty="0" smtClean="0">
              <a:solidFill>
                <a:srgbClr val="FF0000"/>
              </a:solidFill>
              <a:latin typeface="微软雅黑" panose="020B0503020204020204" pitchFamily="34" charset="-122"/>
              <a:ea typeface="微软雅黑" panose="020B0503020204020204" pitchFamily="34" charset="-122"/>
            </a:endParaRPr>
          </a:p>
        </p:txBody>
      </p:sp>
      <p:sp>
        <p:nvSpPr>
          <p:cNvPr id="8" name="Text Box 2"/>
          <p:cNvSpPr txBox="1">
            <a:spLocks noChangeArrowheads="1"/>
          </p:cNvSpPr>
          <p:nvPr/>
        </p:nvSpPr>
        <p:spPr bwMode="auto">
          <a:xfrm>
            <a:off x="6260363" y="1421957"/>
            <a:ext cx="2302392" cy="307777"/>
          </a:xfrm>
          <a:prstGeom prst="rect">
            <a:avLst/>
          </a:prstGeom>
          <a:noFill/>
          <a:ln w="9525" algn="ctr">
            <a:noFill/>
            <a:miter lim="800000"/>
            <a:headEnd/>
            <a:tailEnd/>
          </a:ln>
          <a:effectLst/>
        </p:spPr>
        <p:txBody>
          <a:bodyPr wrap="square">
            <a:spAutoFit/>
          </a:bodyPr>
          <a:lstStyle/>
          <a:p>
            <a:pPr algn="l">
              <a:spcBef>
                <a:spcPct val="50000"/>
              </a:spcBef>
            </a:pPr>
            <a:r>
              <a:rPr lang="en-US" altLang="zh-CN" sz="1400" b="1" dirty="0" smtClean="0">
                <a:latin typeface="微软雅黑" pitchFamily="34" charset="-122"/>
                <a:ea typeface="微软雅黑" pitchFamily="34" charset="-122"/>
              </a:rPr>
              <a:t>1.2.</a:t>
            </a:r>
            <a:r>
              <a:rPr lang="zh-CN" altLang="en-US" sz="1400" b="1" dirty="0" smtClean="0">
                <a:latin typeface="微软雅黑" pitchFamily="34" charset="-122"/>
                <a:ea typeface="微软雅黑" pitchFamily="34" charset="-122"/>
              </a:rPr>
              <a:t>扫描</a:t>
            </a:r>
            <a:r>
              <a:rPr lang="zh-CN" altLang="en-US" sz="1400" b="1" dirty="0" smtClean="0">
                <a:latin typeface="微软雅黑" pitchFamily="34" charset="-122"/>
                <a:ea typeface="微软雅黑" pitchFamily="34" charset="-122"/>
              </a:rPr>
              <a:t>打印设备</a:t>
            </a:r>
            <a:endParaRPr lang="en-US" altLang="zh-CN" sz="1400" b="1" dirty="0">
              <a:latin typeface="微软雅黑" pitchFamily="34" charset="-122"/>
              <a:ea typeface="微软雅黑" pitchFamily="34" charset="-122"/>
            </a:endParaRPr>
          </a:p>
        </p:txBody>
      </p:sp>
      <p:pic>
        <p:nvPicPr>
          <p:cNvPr id="9" name="Picture 18" descr="DSC05219"/>
          <p:cNvPicPr>
            <a:picLocks noChangeAspect="1" noChangeArrowheads="1"/>
          </p:cNvPicPr>
          <p:nvPr/>
        </p:nvPicPr>
        <p:blipFill>
          <a:blip r:embed="rId2" cstate="print"/>
          <a:srcRect/>
          <a:stretch>
            <a:fillRect/>
          </a:stretch>
        </p:blipFill>
        <p:spPr bwMode="auto">
          <a:xfrm>
            <a:off x="6263241" y="2168579"/>
            <a:ext cx="3646304" cy="1669774"/>
          </a:xfrm>
          <a:prstGeom prst="rect">
            <a:avLst/>
          </a:prstGeom>
          <a:noFill/>
          <a:ln w="9525">
            <a:noFill/>
            <a:miter lim="800000"/>
            <a:headEnd/>
            <a:tailEnd/>
          </a:ln>
        </p:spPr>
      </p:pic>
      <p:sp>
        <p:nvSpPr>
          <p:cNvPr id="10" name="TextBox 9"/>
          <p:cNvSpPr txBox="1"/>
          <p:nvPr/>
        </p:nvSpPr>
        <p:spPr>
          <a:xfrm>
            <a:off x="6198781" y="1786269"/>
            <a:ext cx="1233377" cy="307777"/>
          </a:xfrm>
          <a:prstGeom prst="rect">
            <a:avLst/>
          </a:prstGeom>
          <a:noFill/>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扫描抢</a:t>
            </a:r>
          </a:p>
        </p:txBody>
      </p:sp>
      <p:sp>
        <p:nvSpPr>
          <p:cNvPr id="11" name="TextBox 10"/>
          <p:cNvSpPr txBox="1"/>
          <p:nvPr/>
        </p:nvSpPr>
        <p:spPr>
          <a:xfrm>
            <a:off x="6209415" y="4094789"/>
            <a:ext cx="1082348"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爱普打印机</a:t>
            </a:r>
          </a:p>
        </p:txBody>
      </p:sp>
      <p:pic>
        <p:nvPicPr>
          <p:cNvPr id="13" name="图片 12" descr="IMG_20170306_14423900.JPG"/>
          <p:cNvPicPr>
            <a:picLocks noChangeAspect="1"/>
          </p:cNvPicPr>
          <p:nvPr/>
        </p:nvPicPr>
        <p:blipFill>
          <a:blip r:embed="rId3" cstate="print"/>
          <a:stretch>
            <a:fillRect/>
          </a:stretch>
        </p:blipFill>
        <p:spPr>
          <a:xfrm>
            <a:off x="6283841" y="4615252"/>
            <a:ext cx="3593806" cy="1842350"/>
          </a:xfrm>
          <a:prstGeom prst="rect">
            <a:avLst/>
          </a:prstGeom>
        </p:spPr>
      </p:pic>
      <p:pic>
        <p:nvPicPr>
          <p:cNvPr id="14" name="图片 13" descr="IMG_20170306_15144400.JPG"/>
          <p:cNvPicPr>
            <a:picLocks noChangeAspect="1"/>
          </p:cNvPicPr>
          <p:nvPr/>
        </p:nvPicPr>
        <p:blipFill>
          <a:blip r:embed="rId4" cstate="print"/>
          <a:stretch>
            <a:fillRect/>
          </a:stretch>
        </p:blipFill>
        <p:spPr>
          <a:xfrm>
            <a:off x="1011218" y="2096812"/>
            <a:ext cx="3410175" cy="1969579"/>
          </a:xfrm>
          <a:prstGeom prst="rect">
            <a:avLst/>
          </a:prstGeom>
        </p:spPr>
      </p:pic>
      <p:cxnSp>
        <p:nvCxnSpPr>
          <p:cNvPr id="16" name="直接连接符 15"/>
          <p:cNvCxnSpPr>
            <a:cxnSpLocks noChangeShapeType="1"/>
          </p:cNvCxnSpPr>
          <p:nvPr/>
        </p:nvCxnSpPr>
        <p:spPr bwMode="auto">
          <a:xfrm>
            <a:off x="3339547" y="1236424"/>
            <a:ext cx="8280400" cy="0"/>
          </a:xfrm>
          <a:prstGeom prst="line">
            <a:avLst/>
          </a:prstGeom>
          <a:noFill/>
          <a:ln w="25400" algn="ctr">
            <a:solidFill>
              <a:srgbClr val="336699"/>
            </a:solidFill>
            <a:round/>
            <a:headEnd/>
            <a:tailEnd/>
          </a:ln>
        </p:spPr>
      </p:cxnSp>
      <p:sp>
        <p:nvSpPr>
          <p:cNvPr id="17" name="Rectangle 472"/>
          <p:cNvSpPr>
            <a:spLocks noChangeArrowheads="1"/>
          </p:cNvSpPr>
          <p:nvPr/>
        </p:nvSpPr>
        <p:spPr bwMode="auto">
          <a:xfrm>
            <a:off x="318081" y="883715"/>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8" name="TextBox 17"/>
          <p:cNvSpPr txBox="1"/>
          <p:nvPr/>
        </p:nvSpPr>
        <p:spPr>
          <a:xfrm>
            <a:off x="314534" y="914400"/>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a:t>
            </a:r>
            <a:r>
              <a:rPr lang="zh-CN" altLang="en-US" sz="1400" b="1" dirty="0" smtClean="0">
                <a:solidFill>
                  <a:schemeClr val="bg1"/>
                </a:solidFill>
                <a:latin typeface="微软雅黑" panose="020B0503020204020204" pitchFamily="34" charset="-122"/>
                <a:ea typeface="微软雅黑" panose="020B0503020204020204" pitchFamily="34" charset="-122"/>
              </a:rPr>
              <a:t>设备</a:t>
            </a:r>
            <a:r>
              <a:rPr lang="zh-CN" altLang="en-US" sz="1400" b="1" dirty="0" smtClean="0">
                <a:solidFill>
                  <a:schemeClr val="bg1"/>
                </a:solidFill>
                <a:latin typeface="微软雅黑" panose="020B0503020204020204" pitchFamily="34" charset="-122"/>
                <a:ea typeface="微软雅黑" panose="020B0503020204020204" pitchFamily="34" charset="-122"/>
              </a:rPr>
              <a:t>设施配置</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4012" y="4516951"/>
            <a:ext cx="3407381" cy="196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 Box 2"/>
          <p:cNvSpPr txBox="1">
            <a:spLocks noChangeArrowheads="1"/>
          </p:cNvSpPr>
          <p:nvPr/>
        </p:nvSpPr>
        <p:spPr bwMode="auto">
          <a:xfrm>
            <a:off x="526537" y="4132884"/>
            <a:ext cx="2302392" cy="307777"/>
          </a:xfrm>
          <a:prstGeom prst="rect">
            <a:avLst/>
          </a:prstGeom>
          <a:noFill/>
          <a:ln w="9525" algn="ctr">
            <a:noFill/>
            <a:miter lim="800000"/>
            <a:headEnd/>
            <a:tailEnd/>
          </a:ln>
          <a:effectLst/>
        </p:spPr>
        <p:txBody>
          <a:bodyPr wrap="square">
            <a:spAutoFit/>
          </a:bodyPr>
          <a:lstStyle/>
          <a:p>
            <a:pPr algn="l">
              <a:spcBef>
                <a:spcPct val="50000"/>
              </a:spcBef>
            </a:pPr>
            <a:r>
              <a:rPr lang="en-US" altLang="zh-CN" sz="1400" b="1" dirty="0" smtClean="0">
                <a:latin typeface="微软雅黑" pitchFamily="34" charset="-122"/>
                <a:ea typeface="微软雅黑" pitchFamily="34" charset="-122"/>
              </a:rPr>
              <a:t>1.3.</a:t>
            </a:r>
            <a:r>
              <a:rPr lang="zh-CN" altLang="en-US" sz="1400" b="1" dirty="0" smtClean="0">
                <a:latin typeface="微软雅黑" pitchFamily="34" charset="-122"/>
                <a:ea typeface="微软雅黑" pitchFamily="34" charset="-122"/>
              </a:rPr>
              <a:t>目视</a:t>
            </a:r>
            <a:r>
              <a:rPr lang="zh-CN" altLang="en-US" sz="1400" b="1" dirty="0" smtClean="0">
                <a:latin typeface="微软雅黑" pitchFamily="34" charset="-122"/>
                <a:ea typeface="微软雅黑" pitchFamily="34" charset="-122"/>
              </a:rPr>
              <a:t>板</a:t>
            </a:r>
            <a:endParaRPr lang="en-US" altLang="zh-CN" sz="1400" b="1" dirty="0">
              <a:latin typeface="微软雅黑" pitchFamily="34" charset="-122"/>
              <a:ea typeface="微软雅黑" pitchFamily="34" charset="-122"/>
            </a:endParaRPr>
          </a:p>
        </p:txBody>
      </p:sp>
      <p:sp>
        <p:nvSpPr>
          <p:cNvPr id="21" name="矩形 20"/>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四</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资源</a:t>
            </a:r>
            <a:r>
              <a:rPr lang="zh-CN" altLang="en-US" sz="2400" b="1" dirty="0" smtClean="0">
                <a:solidFill>
                  <a:srgbClr val="FF0000"/>
                </a:solidFill>
                <a:latin typeface="黑体" pitchFamily="49" charset="-122"/>
                <a:ea typeface="黑体" pitchFamily="49" charset="-122"/>
                <a:cs typeface="方正兰亭细黑_GBK"/>
              </a:rPr>
              <a:t>配置及费用预算</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18656" y="1529533"/>
            <a:ext cx="2302392" cy="307777"/>
          </a:xfrm>
          <a:prstGeom prst="rect">
            <a:avLst/>
          </a:prstGeom>
          <a:noFill/>
          <a:ln w="9525" algn="ctr">
            <a:noFill/>
            <a:miter lim="800000"/>
            <a:headEnd/>
            <a:tailEnd/>
          </a:ln>
          <a:effectLst/>
        </p:spPr>
        <p:txBody>
          <a:bodyPr wrap="square">
            <a:spAutoFit/>
          </a:bodyPr>
          <a:lstStyle/>
          <a:p>
            <a:pPr algn="l">
              <a:spcBef>
                <a:spcPct val="50000"/>
              </a:spcBef>
            </a:pPr>
            <a:r>
              <a:rPr lang="en-US" altLang="zh-CN" sz="1400" b="1" dirty="0" smtClean="0">
                <a:latin typeface="微软雅黑" pitchFamily="34" charset="-122"/>
                <a:ea typeface="微软雅黑" pitchFamily="34" charset="-122"/>
              </a:rPr>
              <a:t>1.3.</a:t>
            </a:r>
            <a:r>
              <a:rPr lang="zh-CN" altLang="en-US" sz="1400" b="1" dirty="0" smtClean="0">
                <a:latin typeface="微软雅黑" pitchFamily="34" charset="-122"/>
                <a:ea typeface="微软雅黑" pitchFamily="34" charset="-122"/>
              </a:rPr>
              <a:t>扫描</a:t>
            </a:r>
            <a:r>
              <a:rPr lang="zh-CN" altLang="en-US" sz="1400" b="1" dirty="0" smtClean="0">
                <a:latin typeface="微软雅黑" pitchFamily="34" charset="-122"/>
                <a:ea typeface="微软雅黑" pitchFamily="34" charset="-122"/>
              </a:rPr>
              <a:t>打印设备设施</a:t>
            </a:r>
            <a:endParaRPr lang="en-US" altLang="zh-CN" sz="1400" b="1" dirty="0">
              <a:latin typeface="微软雅黑" pitchFamily="34" charset="-122"/>
              <a:ea typeface="微软雅黑" pitchFamily="34" charset="-122"/>
            </a:endParaRPr>
          </a:p>
        </p:txBody>
      </p:sp>
      <p:sp>
        <p:nvSpPr>
          <p:cNvPr id="5" name="TextBox 4"/>
          <p:cNvSpPr txBox="1"/>
          <p:nvPr/>
        </p:nvSpPr>
        <p:spPr>
          <a:xfrm>
            <a:off x="1190845" y="1775637"/>
            <a:ext cx="723275"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计算机</a:t>
            </a:r>
          </a:p>
        </p:txBody>
      </p:sp>
      <p:sp>
        <p:nvSpPr>
          <p:cNvPr id="6" name="TextBox 5"/>
          <p:cNvSpPr txBox="1"/>
          <p:nvPr/>
        </p:nvSpPr>
        <p:spPr>
          <a:xfrm>
            <a:off x="4189226" y="1786270"/>
            <a:ext cx="723275"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塑封机</a:t>
            </a:r>
          </a:p>
        </p:txBody>
      </p:sp>
      <p:sp>
        <p:nvSpPr>
          <p:cNvPr id="7" name="TextBox 6"/>
          <p:cNvSpPr txBox="1"/>
          <p:nvPr/>
        </p:nvSpPr>
        <p:spPr>
          <a:xfrm>
            <a:off x="7415269" y="1785895"/>
            <a:ext cx="723275"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打印纸</a:t>
            </a:r>
          </a:p>
        </p:txBody>
      </p:sp>
      <p:sp>
        <p:nvSpPr>
          <p:cNvPr id="8" name="TextBox 7"/>
          <p:cNvSpPr txBox="1"/>
          <p:nvPr/>
        </p:nvSpPr>
        <p:spPr>
          <a:xfrm>
            <a:off x="9784832" y="3823215"/>
            <a:ext cx="1026603" cy="307777"/>
          </a:xfrm>
          <a:prstGeom prst="rect">
            <a:avLst/>
          </a:prstGeom>
          <a:noFill/>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看板卡片</a:t>
            </a:r>
          </a:p>
        </p:txBody>
      </p:sp>
      <p:sp>
        <p:nvSpPr>
          <p:cNvPr id="9" name="TextBox 8"/>
          <p:cNvSpPr txBox="1"/>
          <p:nvPr/>
        </p:nvSpPr>
        <p:spPr>
          <a:xfrm>
            <a:off x="3884714" y="4221125"/>
            <a:ext cx="1620957"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线旁物料标签样式</a:t>
            </a:r>
          </a:p>
        </p:txBody>
      </p:sp>
      <p:sp>
        <p:nvSpPr>
          <p:cNvPr id="10" name="TextBox 9"/>
          <p:cNvSpPr txBox="1"/>
          <p:nvPr/>
        </p:nvSpPr>
        <p:spPr>
          <a:xfrm>
            <a:off x="861237" y="4199860"/>
            <a:ext cx="902811"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看板卡盒</a:t>
            </a:r>
          </a:p>
        </p:txBody>
      </p:sp>
      <p:pic>
        <p:nvPicPr>
          <p:cNvPr id="11" name="图片 10" descr="IMG_20170307_084433000.JPG"/>
          <p:cNvPicPr>
            <a:picLocks noChangeAspect="1"/>
          </p:cNvPicPr>
          <p:nvPr/>
        </p:nvPicPr>
        <p:blipFill>
          <a:blip r:embed="rId2" cstate="print"/>
          <a:stretch>
            <a:fillRect/>
          </a:stretch>
        </p:blipFill>
        <p:spPr>
          <a:xfrm>
            <a:off x="489098" y="2212598"/>
            <a:ext cx="2456121" cy="1732081"/>
          </a:xfrm>
          <a:prstGeom prst="rect">
            <a:avLst/>
          </a:prstGeom>
        </p:spPr>
      </p:pic>
      <p:pic>
        <p:nvPicPr>
          <p:cNvPr id="14" name="图片 13" descr="IMG_20170307_0846440000.JPG"/>
          <p:cNvPicPr>
            <a:picLocks noChangeAspect="1"/>
          </p:cNvPicPr>
          <p:nvPr/>
        </p:nvPicPr>
        <p:blipFill>
          <a:blip r:embed="rId3" cstate="print"/>
          <a:stretch>
            <a:fillRect/>
          </a:stretch>
        </p:blipFill>
        <p:spPr>
          <a:xfrm>
            <a:off x="3211541" y="2169041"/>
            <a:ext cx="2732060" cy="1796902"/>
          </a:xfrm>
          <a:prstGeom prst="rect">
            <a:avLst/>
          </a:prstGeom>
        </p:spPr>
      </p:pic>
      <p:pic>
        <p:nvPicPr>
          <p:cNvPr id="15" name="图片 14" descr="IMG_20170307_084348_1222.JPG"/>
          <p:cNvPicPr>
            <a:picLocks noChangeAspect="1"/>
          </p:cNvPicPr>
          <p:nvPr/>
        </p:nvPicPr>
        <p:blipFill>
          <a:blip r:embed="rId4" cstate="print"/>
          <a:stretch>
            <a:fillRect/>
          </a:stretch>
        </p:blipFill>
        <p:spPr>
          <a:xfrm>
            <a:off x="6574560" y="2169043"/>
            <a:ext cx="2775098" cy="1807534"/>
          </a:xfrm>
          <a:prstGeom prst="rect">
            <a:avLst/>
          </a:prstGeom>
        </p:spPr>
      </p:pic>
      <p:pic>
        <p:nvPicPr>
          <p:cNvPr id="16" name="Picture 4" descr="C:\Documents and Settings\Administrator\桌面\新建文件夹\2012-06-25 15.18.17.jpg"/>
          <p:cNvPicPr>
            <a:picLocks noChangeAspect="1" noChangeArrowheads="1"/>
          </p:cNvPicPr>
          <p:nvPr/>
        </p:nvPicPr>
        <p:blipFill>
          <a:blip r:embed="rId5" cstate="print"/>
          <a:srcRect/>
          <a:stretch>
            <a:fillRect/>
          </a:stretch>
        </p:blipFill>
        <p:spPr bwMode="auto">
          <a:xfrm>
            <a:off x="561866" y="4522308"/>
            <a:ext cx="2574740" cy="1687106"/>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89878" y="4184726"/>
            <a:ext cx="925346" cy="2301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图片 1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5400000">
            <a:off x="9959504" y="5917139"/>
            <a:ext cx="659219" cy="162515"/>
          </a:xfrm>
          <a:prstGeom prst="rect">
            <a:avLst/>
          </a:prstGeom>
        </p:spPr>
      </p:pic>
      <p:cxnSp>
        <p:nvCxnSpPr>
          <p:cNvPr id="20" name="直接连接符 19"/>
          <p:cNvCxnSpPr>
            <a:cxnSpLocks noChangeShapeType="1"/>
          </p:cNvCxnSpPr>
          <p:nvPr/>
        </p:nvCxnSpPr>
        <p:spPr bwMode="auto">
          <a:xfrm>
            <a:off x="3296517" y="1214908"/>
            <a:ext cx="8280400" cy="0"/>
          </a:xfrm>
          <a:prstGeom prst="line">
            <a:avLst/>
          </a:prstGeom>
          <a:noFill/>
          <a:ln w="25400" algn="ctr">
            <a:solidFill>
              <a:srgbClr val="336699"/>
            </a:solidFill>
            <a:round/>
            <a:headEnd/>
            <a:tailEnd/>
          </a:ln>
        </p:spPr>
      </p:cxnSp>
      <p:sp>
        <p:nvSpPr>
          <p:cNvPr id="23" name="Rectangle 472"/>
          <p:cNvSpPr>
            <a:spLocks noChangeArrowheads="1"/>
          </p:cNvSpPr>
          <p:nvPr/>
        </p:nvSpPr>
        <p:spPr bwMode="auto">
          <a:xfrm>
            <a:off x="275051" y="862199"/>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24" name="TextBox 23"/>
          <p:cNvSpPr txBox="1"/>
          <p:nvPr/>
        </p:nvSpPr>
        <p:spPr>
          <a:xfrm>
            <a:off x="246294" y="900752"/>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a:t>
            </a:r>
            <a:r>
              <a:rPr lang="zh-CN" altLang="en-US" sz="1400" b="1" dirty="0" smtClean="0">
                <a:solidFill>
                  <a:schemeClr val="bg1"/>
                </a:solidFill>
                <a:latin typeface="微软雅黑" panose="020B0503020204020204" pitchFamily="34" charset="-122"/>
                <a:ea typeface="微软雅黑" panose="020B0503020204020204" pitchFamily="34" charset="-122"/>
              </a:rPr>
              <a:t>设备</a:t>
            </a:r>
            <a:r>
              <a:rPr lang="zh-CN" altLang="en-US" sz="1400" b="1" dirty="0" smtClean="0">
                <a:solidFill>
                  <a:schemeClr val="bg1"/>
                </a:solidFill>
                <a:latin typeface="微软雅黑" panose="020B0503020204020204" pitchFamily="34" charset="-122"/>
                <a:ea typeface="微软雅黑" panose="020B0503020204020204" pitchFamily="34" charset="-122"/>
              </a:rPr>
              <a:t>设施配置</a:t>
            </a:r>
          </a:p>
        </p:txBody>
      </p:sp>
      <p:sp>
        <p:nvSpPr>
          <p:cNvPr id="25" name="TextBox 24"/>
          <p:cNvSpPr txBox="1"/>
          <p:nvPr/>
        </p:nvSpPr>
        <p:spPr>
          <a:xfrm>
            <a:off x="10029377" y="1775137"/>
            <a:ext cx="723275"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裁纸刀</a:t>
            </a:r>
          </a:p>
        </p:txBody>
      </p:sp>
      <p:pic>
        <p:nvPicPr>
          <p:cNvPr id="26" name="Picture 1" descr="C:\Users\chihuchen\Desktop\$296BBC10B165D96D.bmp"/>
          <p:cNvPicPr>
            <a:picLocks noChangeAspect="1" noChangeArrowheads="1"/>
          </p:cNvPicPr>
          <p:nvPr/>
        </p:nvPicPr>
        <p:blipFill>
          <a:blip r:embed="rId8" cstate="print"/>
          <a:srcRect/>
          <a:stretch>
            <a:fillRect/>
          </a:stretch>
        </p:blipFill>
        <p:spPr bwMode="auto">
          <a:xfrm>
            <a:off x="6825166" y="4840941"/>
            <a:ext cx="1662617" cy="1635162"/>
          </a:xfrm>
          <a:prstGeom prst="rect">
            <a:avLst/>
          </a:prstGeom>
          <a:noFill/>
        </p:spPr>
      </p:pic>
      <p:sp>
        <p:nvSpPr>
          <p:cNvPr id="27" name="TextBox 26"/>
          <p:cNvSpPr txBox="1"/>
          <p:nvPr/>
        </p:nvSpPr>
        <p:spPr>
          <a:xfrm>
            <a:off x="6993674" y="4317944"/>
            <a:ext cx="1261884" cy="307777"/>
          </a:xfrm>
          <a:prstGeom prst="rect">
            <a:avLst/>
          </a:prstGeom>
          <a:noFill/>
        </p:spPr>
        <p:txBody>
          <a:bodyPr wrap="non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看板卡收集盒</a:t>
            </a:r>
          </a:p>
        </p:txBody>
      </p:sp>
      <p:pic>
        <p:nvPicPr>
          <p:cNvPr id="216065" name="Picture 1" descr="[$3EA9549D9BCE4B78.jpg]"/>
          <p:cNvPicPr>
            <a:picLocks noChangeAspect="1" noChangeArrowheads="1"/>
          </p:cNvPicPr>
          <p:nvPr/>
        </p:nvPicPr>
        <p:blipFill>
          <a:blip r:embed="rId9" cstate="print"/>
          <a:srcRect/>
          <a:stretch>
            <a:fillRect/>
          </a:stretch>
        </p:blipFill>
        <p:spPr bwMode="auto">
          <a:xfrm>
            <a:off x="3496237" y="4851699"/>
            <a:ext cx="2473992" cy="1295959"/>
          </a:xfrm>
          <a:prstGeom prst="rect">
            <a:avLst/>
          </a:prstGeom>
          <a:noFill/>
        </p:spPr>
      </p:pic>
      <p:pic>
        <p:nvPicPr>
          <p:cNvPr id="2" name="Picture 1" descr="C:\Users\Administrator\Desktop\-291635663.png"/>
          <p:cNvPicPr>
            <a:picLocks noChangeAspect="1" noChangeArrowheads="1"/>
          </p:cNvPicPr>
          <p:nvPr/>
        </p:nvPicPr>
        <p:blipFill>
          <a:blip r:embed="rId10" cstate="print"/>
          <a:srcRect/>
          <a:stretch>
            <a:fillRect/>
          </a:stretch>
        </p:blipFill>
        <p:spPr bwMode="auto">
          <a:xfrm>
            <a:off x="9386075" y="2130014"/>
            <a:ext cx="2390245" cy="1693787"/>
          </a:xfrm>
          <a:prstGeom prst="rect">
            <a:avLst/>
          </a:prstGeom>
          <a:noFill/>
        </p:spPr>
      </p:pic>
      <p:sp>
        <p:nvSpPr>
          <p:cNvPr id="28" name="矩形 27"/>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四</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资源</a:t>
            </a:r>
            <a:r>
              <a:rPr lang="zh-CN" altLang="en-US" sz="2400" b="1" dirty="0" smtClean="0">
                <a:solidFill>
                  <a:srgbClr val="FF0000"/>
                </a:solidFill>
                <a:latin typeface="黑体" pitchFamily="49" charset="-122"/>
                <a:ea typeface="黑体" pitchFamily="49" charset="-122"/>
                <a:cs typeface="方正兰亭细黑_GBK"/>
              </a:rPr>
              <a:t>配置及费用预算</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76922" y="1351876"/>
          <a:ext cx="11257878" cy="4907618"/>
        </p:xfrm>
        <a:graphic>
          <a:graphicData uri="http://schemas.openxmlformats.org/drawingml/2006/table">
            <a:tbl>
              <a:tblPr/>
              <a:tblGrid>
                <a:gridCol w="952740"/>
                <a:gridCol w="2897106"/>
                <a:gridCol w="2117634"/>
                <a:gridCol w="1090569"/>
                <a:gridCol w="1399943"/>
                <a:gridCol w="1399943"/>
                <a:gridCol w="1399943"/>
              </a:tblGrid>
              <a:tr h="391730">
                <a:tc gridSpan="7">
                  <a:txBody>
                    <a:bodyPr/>
                    <a:lstStyle/>
                    <a:p>
                      <a:pPr algn="ctr" fontAlgn="ctr"/>
                      <a:r>
                        <a:rPr lang="zh-CN" altLang="en-US" sz="2800" b="1" i="0" u="none" strike="noStrike" dirty="0">
                          <a:solidFill>
                            <a:srgbClr val="000000"/>
                          </a:solidFill>
                          <a:latin typeface="微软雅黑" pitchFamily="34" charset="-122"/>
                          <a:ea typeface="微软雅黑" pitchFamily="34" charset="-122"/>
                        </a:rPr>
                        <a:t>看板件实施软硬件需求明细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4957">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序号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微软雅黑" pitchFamily="34" charset="-122"/>
                          <a:ea typeface="微软雅黑" pitchFamily="34" charset="-122"/>
                        </a:rPr>
                        <a:t>需求明细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型号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数量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单价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微软雅黑" pitchFamily="34" charset="-122"/>
                          <a:ea typeface="微软雅黑" pitchFamily="34" charset="-122"/>
                        </a:rPr>
                        <a:t>小计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微软雅黑" pitchFamily="34" charset="-122"/>
                          <a:ea typeface="微软雅黑" pitchFamily="34" charset="-122"/>
                        </a:rPr>
                        <a:t>备注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针式打印机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爱普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000000"/>
                          </a:solidFill>
                          <a:latin typeface="微软雅黑" pitchFamily="34" charset="-122"/>
                          <a:ea typeface="微软雅黑" pitchFamily="34" charset="-122"/>
                        </a:rPr>
                        <a:t>1</a:t>
                      </a:r>
                      <a:r>
                        <a:rPr lang="zh-CN" altLang="en-US" sz="1600" b="0" i="0" u="none" strike="noStrike" dirty="0">
                          <a:solidFill>
                            <a:srgbClr val="000000"/>
                          </a:solidFill>
                          <a:latin typeface="微软雅黑" pitchFamily="34" charset="-122"/>
                          <a:ea typeface="微软雅黑" pitchFamily="34" charset="-122"/>
                        </a:rPr>
                        <a:t>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3500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3500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电脑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联想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000000"/>
                          </a:solidFill>
                          <a:latin typeface="微软雅黑" pitchFamily="34" charset="-122"/>
                          <a:ea typeface="微软雅黑" pitchFamily="34" charset="-122"/>
                        </a:rPr>
                        <a:t>1</a:t>
                      </a:r>
                      <a:r>
                        <a:rPr lang="zh-CN" altLang="en-US" sz="1600" b="0" i="0" u="none" strike="noStrike" dirty="0">
                          <a:solidFill>
                            <a:srgbClr val="000000"/>
                          </a:solidFill>
                          <a:latin typeface="微软雅黑" pitchFamily="34" charset="-122"/>
                          <a:ea typeface="微软雅黑" pitchFamily="34" charset="-122"/>
                        </a:rPr>
                        <a:t>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4000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4000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3</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扫描枪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DFD-H1900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latin typeface="微软雅黑" pitchFamily="34" charset="-122"/>
                          <a:ea typeface="微软雅黑" pitchFamily="34" charset="-122"/>
                        </a:rPr>
                        <a:t>1</a:t>
                      </a:r>
                      <a:r>
                        <a:rPr lang="zh-CN" altLang="en-US" sz="1600" b="0" i="0" u="none" strike="noStrike">
                          <a:solidFill>
                            <a:srgbClr val="000000"/>
                          </a:solidFill>
                          <a:latin typeface="微软雅黑" pitchFamily="34" charset="-122"/>
                          <a:ea typeface="微软雅黑" pitchFamily="34" charset="-122"/>
                        </a:rPr>
                        <a:t>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4</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塑封膜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A4</a:t>
                      </a:r>
                      <a:r>
                        <a:rPr lang="en-US" altLang="zh-CN" sz="1600" b="0" i="0" u="none" strike="noStrike" baseline="0" dirty="0" smtClean="0">
                          <a:solidFill>
                            <a:srgbClr val="000000"/>
                          </a:solidFill>
                          <a:latin typeface="微软雅黑" pitchFamily="34" charset="-122"/>
                          <a:ea typeface="微软雅黑" pitchFamily="34" charset="-122"/>
                        </a:rPr>
                        <a:t> 100</a:t>
                      </a:r>
                      <a:r>
                        <a:rPr lang="zh-CN" altLang="en-US" sz="1600" b="0" i="0" u="none" strike="noStrike" baseline="0" dirty="0" smtClean="0">
                          <a:solidFill>
                            <a:srgbClr val="000000"/>
                          </a:solidFill>
                          <a:latin typeface="微软雅黑" pitchFamily="34" charset="-122"/>
                          <a:ea typeface="微软雅黑" pitchFamily="34" charset="-122"/>
                        </a:rPr>
                        <a:t>张</a:t>
                      </a:r>
                      <a:r>
                        <a:rPr lang="en-US" altLang="zh-CN" sz="1600" b="0" i="0" u="none" strike="noStrike" baseline="0" dirty="0" smtClean="0">
                          <a:solidFill>
                            <a:srgbClr val="000000"/>
                          </a:solidFill>
                          <a:latin typeface="微软雅黑" pitchFamily="34" charset="-122"/>
                          <a:ea typeface="微软雅黑" pitchFamily="34" charset="-122"/>
                        </a:rPr>
                        <a:t>/</a:t>
                      </a:r>
                      <a:r>
                        <a:rPr lang="zh-CN" altLang="en-US" sz="1600" b="0" i="0" u="none" strike="noStrike" baseline="0" dirty="0" smtClean="0">
                          <a:solidFill>
                            <a:srgbClr val="000000"/>
                          </a:solidFill>
                          <a:latin typeface="微软雅黑" pitchFamily="34" charset="-122"/>
                          <a:ea typeface="微软雅黑" pitchFamily="34" charset="-122"/>
                        </a:rPr>
                        <a:t>包</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5</a:t>
                      </a:r>
                      <a:r>
                        <a:rPr lang="zh-CN" altLang="en-US" sz="1600" b="0" i="0" u="none" strike="noStrike" dirty="0" smtClean="0">
                          <a:solidFill>
                            <a:srgbClr val="000000"/>
                          </a:solidFill>
                          <a:latin typeface="微软雅黑" pitchFamily="34" charset="-122"/>
                          <a:ea typeface="微软雅黑" pitchFamily="34" charset="-122"/>
                        </a:rPr>
                        <a:t>包</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25</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125</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5</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塑封机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微软雅黑" pitchFamily="34" charset="-122"/>
                          <a:ea typeface="微软雅黑" pitchFamily="34" charset="-122"/>
                        </a:rPr>
                        <a:t>得力</a:t>
                      </a:r>
                      <a:r>
                        <a:rPr lang="en-US" altLang="zh-CN" sz="1600" b="0" i="0" u="none" strike="noStrike" dirty="0" smtClean="0">
                          <a:solidFill>
                            <a:srgbClr val="000000"/>
                          </a:solidFill>
                          <a:latin typeface="微软雅黑" pitchFamily="34" charset="-122"/>
                          <a:ea typeface="微软雅黑" pitchFamily="34" charset="-122"/>
                        </a:rPr>
                        <a:t>A3</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latin typeface="微软雅黑" pitchFamily="34" charset="-122"/>
                          <a:ea typeface="微软雅黑" pitchFamily="34" charset="-122"/>
                        </a:rPr>
                        <a:t>1</a:t>
                      </a:r>
                      <a:r>
                        <a:rPr lang="zh-CN" altLang="en-US" sz="1600" b="0" i="0" u="none" strike="noStrike">
                          <a:solidFill>
                            <a:srgbClr val="000000"/>
                          </a:solidFill>
                          <a:latin typeface="微软雅黑" pitchFamily="34" charset="-122"/>
                          <a:ea typeface="微软雅黑" pitchFamily="34" charset="-122"/>
                        </a:rPr>
                        <a:t>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kern="1200" dirty="0" smtClean="0">
                          <a:solidFill>
                            <a:srgbClr val="000000"/>
                          </a:solidFill>
                          <a:latin typeface="微软雅黑" pitchFamily="34" charset="-122"/>
                          <a:ea typeface="微软雅黑" pitchFamily="34" charset="-122"/>
                          <a:cs typeface="+mn-cs"/>
                        </a:rPr>
                        <a:t>350</a:t>
                      </a:r>
                      <a:endParaRPr lang="zh-CN" altLang="en-US" sz="1600" b="0" i="0" u="none" strike="noStrike" kern="1200" dirty="0">
                        <a:solidFill>
                          <a:srgbClr val="000000"/>
                        </a:solidFill>
                        <a:latin typeface="微软雅黑" pitchFamily="34" charset="-122"/>
                        <a:ea typeface="微软雅黑"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350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6</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三联单打印纸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241-5</a:t>
                      </a:r>
                      <a:r>
                        <a:rPr lang="zh-CN" altLang="en-US" sz="1600" b="0" i="0" u="none" strike="noStrike" dirty="0" smtClean="0">
                          <a:solidFill>
                            <a:srgbClr val="000000"/>
                          </a:solidFill>
                          <a:latin typeface="微软雅黑" pitchFamily="34" charset="-122"/>
                          <a:ea typeface="微软雅黑" pitchFamily="34" charset="-122"/>
                        </a:rPr>
                        <a:t>层彩三等分</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微软雅黑" pitchFamily="34" charset="-122"/>
                          <a:ea typeface="微软雅黑" pitchFamily="34" charset="-122"/>
                        </a:rPr>
                        <a:t>长期使用</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90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latin typeface="微软雅黑" pitchFamily="34" charset="-122"/>
                          <a:ea typeface="微软雅黑" pitchFamily="34" charset="-122"/>
                        </a:rPr>
                        <a:t>列日常办公用品</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7</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微软雅黑" pitchFamily="34" charset="-122"/>
                          <a:ea typeface="微软雅黑" pitchFamily="34" charset="-122"/>
                        </a:rPr>
                        <a:t>裁纸刀</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微软雅黑" pitchFamily="34" charset="-122"/>
                          <a:ea typeface="微软雅黑" pitchFamily="34" charset="-122"/>
                        </a:rPr>
                        <a:t>得力</a:t>
                      </a:r>
                      <a:r>
                        <a:rPr lang="en-US" altLang="zh-CN" sz="1600" b="0" i="0" u="none" strike="noStrike" dirty="0" smtClean="0">
                          <a:solidFill>
                            <a:srgbClr val="000000"/>
                          </a:solidFill>
                          <a:latin typeface="微软雅黑" pitchFamily="34" charset="-122"/>
                          <a:ea typeface="微软雅黑" pitchFamily="34" charset="-122"/>
                        </a:rPr>
                        <a:t>A4</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a:t>
                      </a:r>
                      <a:r>
                        <a:rPr lang="zh-CN" altLang="en-US" sz="1600" b="0" i="0" u="none" strike="noStrike" dirty="0" smtClean="0">
                          <a:solidFill>
                            <a:srgbClr val="000000"/>
                          </a:solidFill>
                          <a:latin typeface="微软雅黑" pitchFamily="34" charset="-122"/>
                          <a:ea typeface="微软雅黑" pitchFamily="34" charset="-122"/>
                        </a:rPr>
                        <a:t>个</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150</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150</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991">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8</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看板卡盒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latin typeface="微软雅黑" pitchFamily="34" charset="-122"/>
                          <a:ea typeface="微软雅黑" pitchFamily="34" charset="-122"/>
                        </a:rPr>
                        <a:t>100mm*15mm*130mm  </a:t>
                      </a:r>
                      <a:r>
                        <a:rPr lang="zh-CN" altLang="en-US" sz="1200" b="0" i="0" u="none" strike="noStrike" dirty="0" smtClean="0">
                          <a:solidFill>
                            <a:srgbClr val="000000"/>
                          </a:solidFill>
                          <a:latin typeface="微软雅黑" pitchFamily="34" charset="-122"/>
                          <a:ea typeface="微软雅黑" pitchFamily="34" charset="-122"/>
                        </a:rPr>
                        <a:t>亚克力盒</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600" b="0" i="0" u="none" strike="noStrike" kern="1200" dirty="0" smtClean="0">
                          <a:solidFill>
                            <a:srgbClr val="000000"/>
                          </a:solidFill>
                          <a:latin typeface="微软雅黑" pitchFamily="34" charset="-122"/>
                          <a:ea typeface="微软雅黑" pitchFamily="34" charset="-122"/>
                          <a:cs typeface="+mn-cs"/>
                        </a:rPr>
                        <a:t> 60</a:t>
                      </a:r>
                      <a:r>
                        <a:rPr lang="zh-CN" altLang="en-US" sz="1600" b="0" i="0" u="none" strike="noStrike" kern="1200" dirty="0" smtClean="0">
                          <a:solidFill>
                            <a:srgbClr val="000000"/>
                          </a:solidFill>
                          <a:latin typeface="微软雅黑" pitchFamily="34" charset="-122"/>
                          <a:ea typeface="微软雅黑" pitchFamily="34" charset="-122"/>
                          <a:cs typeface="+mn-cs"/>
                        </a:rPr>
                        <a:t>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600" b="0" i="0" u="none" strike="noStrike" kern="1200" dirty="0" smtClean="0">
                          <a:solidFill>
                            <a:srgbClr val="000000"/>
                          </a:solidFill>
                          <a:latin typeface="微软雅黑" pitchFamily="34" charset="-122"/>
                          <a:ea typeface="微软雅黑" pitchFamily="34" charset="-122"/>
                          <a:cs typeface="+mn-cs"/>
                        </a:rPr>
                        <a:t>20</a:t>
                      </a:r>
                      <a:endParaRPr lang="zh-CN" altLang="en-US" sz="1600" b="0" i="0" u="none" strike="noStrike" kern="1200" dirty="0" smtClean="0">
                        <a:solidFill>
                          <a:srgbClr val="000000"/>
                        </a:solidFill>
                        <a:latin typeface="微软雅黑" pitchFamily="34" charset="-122"/>
                        <a:ea typeface="微软雅黑"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600" b="0" i="0" u="none" strike="noStrike" kern="1200" dirty="0" smtClean="0">
                          <a:solidFill>
                            <a:srgbClr val="000000"/>
                          </a:solidFill>
                          <a:latin typeface="微软雅黑" pitchFamily="34" charset="-122"/>
                          <a:ea typeface="微软雅黑" pitchFamily="34" charset="-122"/>
                          <a:cs typeface="+mn-cs"/>
                        </a:rPr>
                        <a:t>1200</a:t>
                      </a:r>
                      <a:endParaRPr lang="zh-CN" altLang="en-US" sz="1600" b="0" i="0" u="none" strike="noStrike" kern="1200" dirty="0" smtClean="0">
                        <a:solidFill>
                          <a:srgbClr val="000000"/>
                        </a:solidFill>
                        <a:latin typeface="微软雅黑" pitchFamily="34" charset="-122"/>
                        <a:ea typeface="微软雅黑" pitchFamily="34"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42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9</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看板卡收集盒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latin typeface="微软雅黑" pitchFamily="34" charset="-122"/>
                          <a:ea typeface="微软雅黑" pitchFamily="34" charset="-122"/>
                        </a:rPr>
                        <a:t>300mm*200mm*10mm </a:t>
                      </a:r>
                      <a:r>
                        <a:rPr lang="zh-CN" altLang="en-US" sz="1200" b="0" i="0" u="none" strike="noStrike" dirty="0" smtClean="0">
                          <a:solidFill>
                            <a:srgbClr val="000000"/>
                          </a:solidFill>
                          <a:latin typeface="微软雅黑" pitchFamily="34" charset="-122"/>
                          <a:ea typeface="微软雅黑" pitchFamily="34" charset="-122"/>
                        </a:rPr>
                        <a:t>六宫格 亚克力盒支架高度</a:t>
                      </a:r>
                      <a:r>
                        <a:rPr lang="en-US" altLang="zh-CN" sz="1200" b="0" i="0" u="none" strike="noStrike" dirty="0" smtClean="0">
                          <a:solidFill>
                            <a:srgbClr val="000000"/>
                          </a:solidFill>
                          <a:latin typeface="微软雅黑" pitchFamily="34" charset="-122"/>
                          <a:ea typeface="微软雅黑" pitchFamily="34" charset="-122"/>
                        </a:rPr>
                        <a:t>1M</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3</a:t>
                      </a:r>
                      <a:r>
                        <a:rPr lang="zh-CN" altLang="en-US" sz="1600" b="0" i="0" u="none" strike="noStrike" dirty="0" smtClean="0">
                          <a:solidFill>
                            <a:srgbClr val="000000"/>
                          </a:solidFill>
                          <a:latin typeface="微软雅黑" pitchFamily="34" charset="-122"/>
                          <a:ea typeface="微软雅黑" pitchFamily="34" charset="-122"/>
                        </a:rPr>
                        <a:t>个</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600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245">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10</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看板卡彩色打印纸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dirty="0">
                          <a:solidFill>
                            <a:srgbClr val="000000"/>
                          </a:solidFill>
                          <a:latin typeface="微软雅黑" pitchFamily="34" charset="-122"/>
                          <a:ea typeface="微软雅黑" pitchFamily="34" charset="-122"/>
                        </a:rPr>
                        <a:t>　</a:t>
                      </a:r>
                      <a:r>
                        <a:rPr lang="zh-CN" altLang="en-US" sz="1600" b="0" i="0" u="none" strike="noStrike" dirty="0" smtClean="0">
                          <a:solidFill>
                            <a:srgbClr val="000000"/>
                          </a:solidFill>
                          <a:latin typeface="微软雅黑" pitchFamily="34" charset="-122"/>
                          <a:ea typeface="微软雅黑" pitchFamily="34" charset="-122"/>
                        </a:rPr>
                        <a:t>　</a:t>
                      </a:r>
                      <a:r>
                        <a:rPr lang="en-US" altLang="zh-CN" sz="1600" b="0" i="0" u="none" strike="noStrike" dirty="0" smtClean="0">
                          <a:solidFill>
                            <a:srgbClr val="000000"/>
                          </a:solidFill>
                          <a:latin typeface="微软雅黑" pitchFamily="34" charset="-122"/>
                          <a:ea typeface="微软雅黑" pitchFamily="34" charset="-122"/>
                        </a:rPr>
                        <a:t>A4  100</a:t>
                      </a:r>
                      <a:r>
                        <a:rPr lang="zh-CN" altLang="en-US" sz="1600" b="0" i="0" u="none" strike="noStrike" dirty="0" smtClean="0">
                          <a:solidFill>
                            <a:srgbClr val="000000"/>
                          </a:solidFill>
                          <a:latin typeface="微软雅黑" pitchFamily="34" charset="-122"/>
                          <a:ea typeface="微软雅黑" pitchFamily="34" charset="-122"/>
                        </a:rPr>
                        <a:t>张</a:t>
                      </a:r>
                      <a:r>
                        <a:rPr lang="en-US" altLang="zh-CN" sz="1600" b="0" i="0" u="none" strike="noStrike" dirty="0" smtClean="0">
                          <a:solidFill>
                            <a:srgbClr val="000000"/>
                          </a:solidFill>
                          <a:latin typeface="微软雅黑" pitchFamily="34" charset="-122"/>
                          <a:ea typeface="微软雅黑" pitchFamily="34" charset="-122"/>
                        </a:rPr>
                        <a:t>/</a:t>
                      </a:r>
                      <a:r>
                        <a:rPr lang="zh-CN" altLang="en-US" sz="1600" b="0" i="0" u="none" strike="noStrike" dirty="0" smtClean="0">
                          <a:solidFill>
                            <a:srgbClr val="000000"/>
                          </a:solidFill>
                          <a:latin typeface="微软雅黑" pitchFamily="34" charset="-122"/>
                          <a:ea typeface="微软雅黑" pitchFamily="34" charset="-122"/>
                        </a:rPr>
                        <a:t>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r>
                        <a:rPr lang="en-US" altLang="zh-CN" sz="1600" b="0" i="0" u="none" strike="noStrike" dirty="0" smtClean="0">
                          <a:solidFill>
                            <a:srgbClr val="000000"/>
                          </a:solidFill>
                          <a:latin typeface="微软雅黑" pitchFamily="34" charset="-122"/>
                          <a:ea typeface="微软雅黑" pitchFamily="34" charset="-122"/>
                        </a:rPr>
                        <a:t>5</a:t>
                      </a:r>
                      <a:r>
                        <a:rPr lang="zh-CN" altLang="en-US" sz="1600" b="0" i="0" u="none" strike="noStrike" dirty="0" smtClean="0">
                          <a:solidFill>
                            <a:srgbClr val="000000"/>
                          </a:solidFill>
                          <a:latin typeface="微软雅黑" pitchFamily="34" charset="-122"/>
                          <a:ea typeface="微软雅黑" pitchFamily="34" charset="-122"/>
                        </a:rPr>
                        <a:t>包</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30</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150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628">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11</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目视化管理板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smtClean="0">
                          <a:solidFill>
                            <a:srgbClr val="000000"/>
                          </a:solidFill>
                          <a:latin typeface="微软雅黑" pitchFamily="34" charset="-122"/>
                          <a:ea typeface="微软雅黑" pitchFamily="34" charset="-122"/>
                        </a:rPr>
                        <a:t>板长：</a:t>
                      </a:r>
                      <a:r>
                        <a:rPr lang="en-US" altLang="zh-CN" sz="1050" b="0" i="0" u="none" strike="noStrike" dirty="0" smtClean="0">
                          <a:solidFill>
                            <a:srgbClr val="000000"/>
                          </a:solidFill>
                          <a:latin typeface="微软雅黑" pitchFamily="34" charset="-122"/>
                          <a:ea typeface="微软雅黑" pitchFamily="34" charset="-122"/>
                        </a:rPr>
                        <a:t>210cm</a:t>
                      </a:r>
                      <a:r>
                        <a:rPr lang="zh-CN" altLang="en-US" sz="1050" b="0" i="0" u="none" strike="noStrike" dirty="0" smtClean="0">
                          <a:solidFill>
                            <a:srgbClr val="000000"/>
                          </a:solidFill>
                          <a:latin typeface="微软雅黑" pitchFamily="34" charset="-122"/>
                          <a:ea typeface="微软雅黑" pitchFamily="34" charset="-122"/>
                        </a:rPr>
                        <a:t>宽：</a:t>
                      </a:r>
                      <a:r>
                        <a:rPr lang="en-US" altLang="zh-CN" sz="1050" b="0" i="0" u="none" strike="noStrike" dirty="0" smtClean="0">
                          <a:solidFill>
                            <a:srgbClr val="000000"/>
                          </a:solidFill>
                          <a:latin typeface="微软雅黑" pitchFamily="34" charset="-122"/>
                          <a:ea typeface="微软雅黑" pitchFamily="34" charset="-122"/>
                        </a:rPr>
                        <a:t>1cm</a:t>
                      </a:r>
                      <a:r>
                        <a:rPr lang="zh-CN" altLang="en-US" sz="1050" b="0" i="0" u="none" strike="noStrike" dirty="0" smtClean="0">
                          <a:solidFill>
                            <a:srgbClr val="000000"/>
                          </a:solidFill>
                          <a:latin typeface="微软雅黑" pitchFamily="34" charset="-122"/>
                          <a:ea typeface="微软雅黑" pitchFamily="34" charset="-122"/>
                        </a:rPr>
                        <a:t>高：</a:t>
                      </a:r>
                      <a:r>
                        <a:rPr lang="en-US" altLang="zh-CN" sz="1050" b="0" i="0" u="none" strike="noStrike" dirty="0" smtClean="0">
                          <a:solidFill>
                            <a:srgbClr val="000000"/>
                          </a:solidFill>
                          <a:latin typeface="微软雅黑" pitchFamily="34" charset="-122"/>
                          <a:ea typeface="微软雅黑" pitchFamily="34" charset="-122"/>
                        </a:rPr>
                        <a:t>120cm</a:t>
                      </a:r>
                      <a:r>
                        <a:rPr lang="zh-CN" altLang="en-US" sz="1050" b="0" i="0" u="none" strike="noStrike" dirty="0" smtClean="0">
                          <a:solidFill>
                            <a:srgbClr val="000000"/>
                          </a:solidFill>
                          <a:latin typeface="微软雅黑" pitchFamily="34" charset="-122"/>
                          <a:ea typeface="微软雅黑" pitchFamily="34" charset="-122"/>
                        </a:rPr>
                        <a:t>总长：</a:t>
                      </a:r>
                      <a:r>
                        <a:rPr lang="en-US" altLang="zh-CN" sz="1050" b="0" i="0" u="none" strike="noStrike" dirty="0" smtClean="0">
                          <a:solidFill>
                            <a:srgbClr val="000000"/>
                          </a:solidFill>
                          <a:latin typeface="微软雅黑" pitchFamily="34" charset="-122"/>
                          <a:ea typeface="微软雅黑" pitchFamily="34" charset="-122"/>
                        </a:rPr>
                        <a:t>218cm</a:t>
                      </a:r>
                      <a:r>
                        <a:rPr lang="zh-CN" altLang="en-US" sz="1050" b="0" i="0" u="none" strike="noStrike" dirty="0">
                          <a:solidFill>
                            <a:srgbClr val="000000"/>
                          </a:solidFill>
                          <a:latin typeface="微软雅黑" pitchFamily="34" charset="-122"/>
                          <a:ea typeface="微软雅黑" pitchFamily="34" charset="-122"/>
                        </a:rPr>
                        <a:t>　</a:t>
                      </a:r>
                      <a:r>
                        <a:rPr lang="zh-CN" altLang="en-US" sz="1050" b="0" i="0" u="none" strike="noStrike" dirty="0" smtClean="0">
                          <a:solidFill>
                            <a:srgbClr val="000000"/>
                          </a:solidFill>
                          <a:latin typeface="微软雅黑" pitchFamily="34" charset="-122"/>
                          <a:ea typeface="微软雅黑" pitchFamily="34" charset="-122"/>
                        </a:rPr>
                        <a:t>宽：</a:t>
                      </a:r>
                      <a:r>
                        <a:rPr lang="en-US" altLang="zh-CN" sz="1050" b="0" i="0" u="none" strike="noStrike" dirty="0" smtClean="0">
                          <a:solidFill>
                            <a:srgbClr val="000000"/>
                          </a:solidFill>
                          <a:latin typeface="微软雅黑" pitchFamily="34" charset="-122"/>
                          <a:ea typeface="微软雅黑" pitchFamily="34" charset="-122"/>
                        </a:rPr>
                        <a:t>4cm</a:t>
                      </a:r>
                      <a:r>
                        <a:rPr lang="zh-CN" altLang="en-US" sz="1050" b="0" i="0" u="none" strike="noStrike" dirty="0" smtClean="0">
                          <a:solidFill>
                            <a:srgbClr val="000000"/>
                          </a:solidFill>
                          <a:latin typeface="微软雅黑" pitchFamily="34" charset="-122"/>
                          <a:ea typeface="微软雅黑" pitchFamily="34" charset="-122"/>
                        </a:rPr>
                        <a:t>高：</a:t>
                      </a:r>
                      <a:r>
                        <a:rPr lang="en-US" altLang="zh-CN" sz="1050" b="0" i="0" u="none" strike="noStrike" dirty="0" smtClean="0">
                          <a:solidFill>
                            <a:srgbClr val="000000"/>
                          </a:solidFill>
                          <a:latin typeface="微软雅黑" pitchFamily="34" charset="-122"/>
                          <a:ea typeface="微软雅黑" pitchFamily="34" charset="-122"/>
                        </a:rPr>
                        <a:t>178cm</a:t>
                      </a:r>
                      <a:endParaRPr lang="zh-CN" altLang="en-US" sz="105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000000"/>
                          </a:solidFill>
                          <a:latin typeface="微软雅黑" pitchFamily="34" charset="-122"/>
                          <a:ea typeface="微软雅黑" pitchFamily="34" charset="-122"/>
                        </a:rPr>
                        <a:t>1</a:t>
                      </a:r>
                      <a:r>
                        <a:rPr lang="zh-CN" altLang="en-US" sz="1600" b="0" i="0" u="none" strike="noStrike" dirty="0">
                          <a:solidFill>
                            <a:srgbClr val="000000"/>
                          </a:solidFill>
                          <a:latin typeface="微软雅黑" pitchFamily="34" charset="-122"/>
                          <a:ea typeface="微软雅黑" pitchFamily="34" charset="-122"/>
                        </a:rPr>
                        <a:t>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2000</a:t>
                      </a: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2000</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560">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12</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料箱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微软雅黑" pitchFamily="34" charset="-122"/>
                          <a:ea typeface="微软雅黑" pitchFamily="34" charset="-122"/>
                        </a:rPr>
                        <a:t>　</a:t>
                      </a:r>
                      <a:r>
                        <a:rPr lang="zh-CN" altLang="en-US" sz="1600" b="0" i="0" u="none" strike="noStrike" dirty="0" smtClean="0">
                          <a:solidFill>
                            <a:srgbClr val="000000"/>
                          </a:solidFill>
                          <a:latin typeface="微软雅黑" pitchFamily="34" charset="-122"/>
                          <a:ea typeface="微软雅黑" pitchFamily="34" charset="-122"/>
                        </a:rPr>
                        <a:t>     </a:t>
                      </a:r>
                      <a:r>
                        <a:rPr lang="en-US" altLang="zh-CN" sz="1600" b="0" i="0" u="none" strike="noStrike" dirty="0" smtClean="0">
                          <a:solidFill>
                            <a:srgbClr val="000000"/>
                          </a:solidFill>
                          <a:latin typeface="微软雅黑" pitchFamily="34" charset="-122"/>
                          <a:ea typeface="微软雅黑" pitchFamily="34" charset="-122"/>
                        </a:rPr>
                        <a:t>T4314</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微软雅黑" pitchFamily="34" charset="-122"/>
                          <a:ea typeface="微软雅黑" pitchFamily="34" charset="-122"/>
                        </a:rPr>
                        <a:t>　</a:t>
                      </a:r>
                      <a:r>
                        <a:rPr lang="zh-CN" altLang="en-US" sz="1600" b="0" i="0" u="none" strike="noStrike" dirty="0" smtClean="0">
                          <a:solidFill>
                            <a:srgbClr val="000000"/>
                          </a:solidFill>
                          <a:latin typeface="微软雅黑" pitchFamily="34" charset="-122"/>
                          <a:ea typeface="微软雅黑" pitchFamily="34" charset="-122"/>
                        </a:rPr>
                        <a:t> </a:t>
                      </a:r>
                      <a:r>
                        <a:rPr lang="en-US" altLang="zh-CN" sz="1600" b="0" i="0" u="none" strike="noStrike" dirty="0" smtClean="0">
                          <a:solidFill>
                            <a:srgbClr val="000000"/>
                          </a:solidFill>
                          <a:latin typeface="微软雅黑" pitchFamily="34" charset="-122"/>
                          <a:ea typeface="微软雅黑" pitchFamily="34" charset="-122"/>
                        </a:rPr>
                        <a:t>50</a:t>
                      </a:r>
                      <a:r>
                        <a:rPr lang="zh-CN" altLang="en-US" sz="1600" b="0" i="0" u="none" strike="noStrike" dirty="0" smtClean="0">
                          <a:solidFill>
                            <a:srgbClr val="000000"/>
                          </a:solidFill>
                          <a:latin typeface="微软雅黑" pitchFamily="34" charset="-122"/>
                          <a:ea typeface="微软雅黑" pitchFamily="34" charset="-122"/>
                        </a:rPr>
                        <a:t>个</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smtClean="0">
                          <a:solidFill>
                            <a:srgbClr val="000000"/>
                          </a:solidFill>
                          <a:latin typeface="微软雅黑" pitchFamily="34" charset="-122"/>
                          <a:ea typeface="微软雅黑" pitchFamily="34" charset="-122"/>
                        </a:rPr>
                        <a:t>   </a:t>
                      </a:r>
                      <a:r>
                        <a:rPr lang="zh-CN" altLang="en-US" sz="1600" b="0" i="0" u="none" strike="noStrike" dirty="0">
                          <a:solidFill>
                            <a:srgbClr val="000000"/>
                          </a:solidFill>
                          <a:latin typeface="微软雅黑" pitchFamily="34" charset="-122"/>
                          <a:ea typeface="微软雅黑" pitchFamily="34" charset="-122"/>
                        </a:rPr>
                        <a:t>　</a:t>
                      </a:r>
                      <a:r>
                        <a:rPr lang="en-US" altLang="zh-CN" sz="1600" b="0" i="0" u="none" strike="noStrike" dirty="0" smtClean="0">
                          <a:solidFill>
                            <a:srgbClr val="000000"/>
                          </a:solidFill>
                          <a:latin typeface="微软雅黑" pitchFamily="34" charset="-122"/>
                          <a:ea typeface="微软雅黑" pitchFamily="34" charset="-122"/>
                        </a:rPr>
                        <a:t>15</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微软雅黑" pitchFamily="34" charset="-122"/>
                          <a:ea typeface="微软雅黑" pitchFamily="34" charset="-122"/>
                        </a:rPr>
                        <a:t>　</a:t>
                      </a:r>
                      <a:r>
                        <a:rPr lang="zh-CN" altLang="en-US" sz="1600" b="0" i="0" u="none" strike="noStrike" dirty="0" smtClean="0">
                          <a:solidFill>
                            <a:srgbClr val="000000"/>
                          </a:solidFill>
                          <a:latin typeface="微软雅黑" pitchFamily="34" charset="-122"/>
                          <a:ea typeface="微软雅黑" pitchFamily="34" charset="-122"/>
                        </a:rPr>
                        <a:t>  </a:t>
                      </a:r>
                      <a:r>
                        <a:rPr lang="en-US" altLang="zh-CN" sz="1600" b="0" i="0" u="none" strike="noStrike" dirty="0" smtClean="0">
                          <a:solidFill>
                            <a:srgbClr val="000000"/>
                          </a:solidFill>
                          <a:latin typeface="微软雅黑" pitchFamily="34" charset="-122"/>
                          <a:ea typeface="微软雅黑" pitchFamily="34" charset="-122"/>
                        </a:rPr>
                        <a:t>750</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207">
                <a:tc>
                  <a:txBody>
                    <a:bodyPr/>
                    <a:lstStyle/>
                    <a:p>
                      <a:pPr algn="ctr" fontAlgn="ctr"/>
                      <a:r>
                        <a:rPr lang="en-US" altLang="zh-CN" sz="1600" b="0" i="0" u="none" strike="noStrike" dirty="0" smtClean="0">
                          <a:solidFill>
                            <a:srgbClr val="000000"/>
                          </a:solidFill>
                          <a:latin typeface="微软雅黑" pitchFamily="34" charset="-122"/>
                          <a:ea typeface="微软雅黑" pitchFamily="34" charset="-122"/>
                        </a:rPr>
                        <a:t>13</a:t>
                      </a:r>
                      <a:endParaRPr lang="en-US" altLang="zh-CN"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latin typeface="微软雅黑" pitchFamily="34" charset="-122"/>
                          <a:ea typeface="微软雅黑" pitchFamily="34" charset="-122"/>
                        </a:rPr>
                        <a:t>料箱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smtClean="0">
                          <a:solidFill>
                            <a:srgbClr val="000000"/>
                          </a:solidFill>
                          <a:latin typeface="微软雅黑" pitchFamily="34" charset="-122"/>
                          <a:ea typeface="微软雅黑" pitchFamily="34" charset="-122"/>
                        </a:rPr>
                        <a:t>       T3214</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smtClean="0">
                          <a:solidFill>
                            <a:srgbClr val="000000"/>
                          </a:solidFill>
                          <a:latin typeface="微软雅黑" pitchFamily="34" charset="-122"/>
                          <a:ea typeface="微软雅黑" pitchFamily="34" charset="-122"/>
                        </a:rPr>
                        <a:t>   300</a:t>
                      </a:r>
                      <a:r>
                        <a:rPr lang="zh-CN" altLang="en-US" sz="1600" b="0" i="0" u="none" strike="noStrike" dirty="0" smtClean="0">
                          <a:solidFill>
                            <a:srgbClr val="000000"/>
                          </a:solidFill>
                          <a:latin typeface="微软雅黑" pitchFamily="34" charset="-122"/>
                          <a:ea typeface="微软雅黑" pitchFamily="34" charset="-122"/>
                        </a:rPr>
                        <a:t>个</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smtClean="0">
                          <a:solidFill>
                            <a:srgbClr val="000000"/>
                          </a:solidFill>
                          <a:latin typeface="微软雅黑" pitchFamily="34" charset="-122"/>
                          <a:ea typeface="微软雅黑" pitchFamily="34" charset="-122"/>
                        </a:rPr>
                        <a:t>   </a:t>
                      </a:r>
                      <a:r>
                        <a:rPr lang="en-US" altLang="zh-CN" sz="1600" b="0" i="0" u="none" strike="noStrike" baseline="0" dirty="0" smtClean="0">
                          <a:solidFill>
                            <a:srgbClr val="000000"/>
                          </a:solidFill>
                          <a:latin typeface="微软雅黑" pitchFamily="34" charset="-122"/>
                          <a:ea typeface="微软雅黑" pitchFamily="34" charset="-122"/>
                        </a:rPr>
                        <a:t>  </a:t>
                      </a:r>
                      <a:r>
                        <a:rPr lang="en-US" altLang="zh-CN" sz="1600" b="0" i="0" u="none" strike="noStrike" dirty="0" smtClean="0">
                          <a:solidFill>
                            <a:srgbClr val="000000"/>
                          </a:solidFill>
                          <a:latin typeface="微软雅黑" pitchFamily="34" charset="-122"/>
                          <a:ea typeface="微软雅黑" pitchFamily="34" charset="-122"/>
                        </a:rPr>
                        <a:t>10</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smtClean="0">
                          <a:solidFill>
                            <a:srgbClr val="000000"/>
                          </a:solidFill>
                          <a:latin typeface="微软雅黑" pitchFamily="34" charset="-122"/>
                          <a:ea typeface="微软雅黑" pitchFamily="34" charset="-122"/>
                        </a:rPr>
                        <a:t>    3000</a:t>
                      </a: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微软雅黑" pitchFamily="34" charset="-122"/>
                          <a:ea typeface="微软雅黑" pitchFamily="34"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14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latin typeface="微软雅黑" pitchFamily="34" charset="-122"/>
                          <a:ea typeface="微软雅黑" pitchFamily="34" charset="-122"/>
                        </a:rPr>
                        <a:t>合计：</a:t>
                      </a:r>
                      <a:endParaRPr lang="en-US" altLang="zh-CN" sz="1600" b="0" i="0" u="none" strike="noStrike" dirty="0" smtClean="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smtClean="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smtClean="0">
                          <a:solidFill>
                            <a:srgbClr val="000000"/>
                          </a:solidFill>
                          <a:latin typeface="微软雅黑" pitchFamily="34" charset="-122"/>
                          <a:ea typeface="微软雅黑" pitchFamily="34" charset="-122"/>
                        </a:rPr>
                        <a:t>   16025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6" name="直接连接符 5"/>
          <p:cNvCxnSpPr>
            <a:cxnSpLocks noChangeShapeType="1"/>
          </p:cNvCxnSpPr>
          <p:nvPr/>
        </p:nvCxnSpPr>
        <p:spPr bwMode="auto">
          <a:xfrm>
            <a:off x="3094864" y="1225666"/>
            <a:ext cx="8280400" cy="0"/>
          </a:xfrm>
          <a:prstGeom prst="line">
            <a:avLst/>
          </a:prstGeom>
          <a:noFill/>
          <a:ln w="25400" algn="ctr">
            <a:solidFill>
              <a:srgbClr val="336699"/>
            </a:solidFill>
            <a:round/>
            <a:headEnd/>
            <a:tailEnd/>
          </a:ln>
        </p:spPr>
      </p:cxnSp>
      <p:sp>
        <p:nvSpPr>
          <p:cNvPr id="7" name="Rectangle 472"/>
          <p:cNvSpPr>
            <a:spLocks noChangeArrowheads="1"/>
          </p:cNvSpPr>
          <p:nvPr/>
        </p:nvSpPr>
        <p:spPr bwMode="auto">
          <a:xfrm>
            <a:off x="307324" y="872957"/>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8" name="TextBox 7"/>
          <p:cNvSpPr txBox="1"/>
          <p:nvPr/>
        </p:nvSpPr>
        <p:spPr>
          <a:xfrm>
            <a:off x="328182" y="914400"/>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2.</a:t>
            </a:r>
            <a:r>
              <a:rPr lang="zh-CN" altLang="en-US" sz="1400" b="1" dirty="0" smtClean="0">
                <a:solidFill>
                  <a:schemeClr val="bg1"/>
                </a:solidFill>
                <a:latin typeface="微软雅黑" panose="020B0503020204020204" pitchFamily="34" charset="-122"/>
                <a:ea typeface="微软雅黑" panose="020B0503020204020204" pitchFamily="34" charset="-122"/>
              </a:rPr>
              <a:t>软硬件</a:t>
            </a:r>
            <a:r>
              <a:rPr lang="zh-CN" altLang="en-US" sz="1400" b="1" dirty="0" smtClean="0">
                <a:solidFill>
                  <a:schemeClr val="bg1"/>
                </a:solidFill>
                <a:latin typeface="微软雅黑" panose="020B0503020204020204" pitchFamily="34" charset="-122"/>
                <a:ea typeface="微软雅黑" panose="020B0503020204020204" pitchFamily="34" charset="-122"/>
              </a:rPr>
              <a:t>需求明细</a:t>
            </a:r>
          </a:p>
        </p:txBody>
      </p:sp>
      <p:sp>
        <p:nvSpPr>
          <p:cNvPr id="9" name="矩形 8"/>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四</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资源</a:t>
            </a:r>
            <a:r>
              <a:rPr lang="zh-CN" altLang="en-US" sz="2400" b="1" dirty="0" smtClean="0">
                <a:solidFill>
                  <a:srgbClr val="FF0000"/>
                </a:solidFill>
                <a:latin typeface="黑体" pitchFamily="49" charset="-122"/>
                <a:ea typeface="黑体" pitchFamily="49" charset="-122"/>
                <a:cs typeface="方正兰亭细黑_GBK"/>
              </a:rPr>
              <a:t>配置及费用预算</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对象 26"/>
          <p:cNvGraphicFramePr>
            <a:graphicFrameLocks noChangeAspect="1"/>
          </p:cNvGraphicFramePr>
          <p:nvPr/>
        </p:nvGraphicFramePr>
        <p:xfrm>
          <a:off x="10370371" y="280633"/>
          <a:ext cx="1226392" cy="1111418"/>
        </p:xfrm>
        <a:graphic>
          <a:graphicData uri="http://schemas.openxmlformats.org/presentationml/2006/ole">
            <p:oleObj spid="_x0000_s171032" name="工作表" showAsIcon="1" r:id="rId3" imgW="914400" imgH="828720" progId="Excel.Sheet.12">
              <p:embed/>
            </p:oleObj>
          </a:graphicData>
        </a:graphic>
      </p:graphicFrame>
      <p:pic>
        <p:nvPicPr>
          <p:cNvPr id="171033" name="Picture 25" descr="[$19A441A5029B9085.jpg]"/>
          <p:cNvPicPr>
            <a:picLocks noChangeAspect="1" noChangeArrowheads="1"/>
          </p:cNvPicPr>
          <p:nvPr/>
        </p:nvPicPr>
        <p:blipFill>
          <a:blip r:embed="rId4" cstate="print"/>
          <a:srcRect/>
          <a:stretch>
            <a:fillRect/>
          </a:stretch>
        </p:blipFill>
        <p:spPr bwMode="auto">
          <a:xfrm>
            <a:off x="361758" y="1265274"/>
            <a:ext cx="11441663" cy="5135526"/>
          </a:xfrm>
          <a:prstGeom prst="rect">
            <a:avLst/>
          </a:prstGeom>
          <a:noFill/>
        </p:spPr>
      </p:pic>
      <p:sp>
        <p:nvSpPr>
          <p:cNvPr id="5" name="矩形 4"/>
          <p:cNvSpPr/>
          <p:nvPr/>
        </p:nvSpPr>
        <p:spPr>
          <a:xfrm>
            <a:off x="2057053" y="250794"/>
            <a:ext cx="3433953"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五</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下一步</a:t>
            </a:r>
            <a:r>
              <a:rPr lang="zh-CN" altLang="en-US" sz="2400" b="1" dirty="0" smtClean="0">
                <a:solidFill>
                  <a:srgbClr val="FF0000"/>
                </a:solidFill>
                <a:latin typeface="黑体" pitchFamily="49" charset="-122"/>
                <a:ea typeface="黑体" pitchFamily="49" charset="-122"/>
                <a:cs typeface="方正兰亭细黑_GBK"/>
              </a:rPr>
              <a:t>重点工作计划</a:t>
            </a:r>
            <a:endParaRPr lang="en-US" altLang="zh-CN" sz="2400" b="1" dirty="0">
              <a:solidFill>
                <a:srgbClr val="FF0000"/>
              </a:solidFill>
              <a:latin typeface="黑体" pitchFamily="49" charset="-122"/>
              <a:ea typeface="黑体" pitchFamily="49" charset="-122"/>
              <a:cs typeface="方正兰亭细黑_GBK"/>
            </a:endParaRPr>
          </a:p>
        </p:txBody>
      </p:sp>
      <p:cxnSp>
        <p:nvCxnSpPr>
          <p:cNvPr id="6" name="直接连接符 5"/>
          <p:cNvCxnSpPr>
            <a:cxnSpLocks noChangeShapeType="1"/>
          </p:cNvCxnSpPr>
          <p:nvPr/>
        </p:nvCxnSpPr>
        <p:spPr bwMode="auto">
          <a:xfrm>
            <a:off x="3094864" y="1225666"/>
            <a:ext cx="8280400" cy="0"/>
          </a:xfrm>
          <a:prstGeom prst="line">
            <a:avLst/>
          </a:prstGeom>
          <a:noFill/>
          <a:ln w="25400" algn="ctr">
            <a:solidFill>
              <a:srgbClr val="336699"/>
            </a:solidFill>
            <a:round/>
            <a:headEnd/>
            <a:tailEnd/>
          </a:ln>
        </p:spPr>
      </p:cxnSp>
      <p:sp>
        <p:nvSpPr>
          <p:cNvPr id="7" name="Rectangle 472"/>
          <p:cNvSpPr>
            <a:spLocks noChangeArrowheads="1"/>
          </p:cNvSpPr>
          <p:nvPr/>
        </p:nvSpPr>
        <p:spPr bwMode="auto">
          <a:xfrm>
            <a:off x="307324" y="872957"/>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8" name="TextBox 7"/>
          <p:cNvSpPr txBox="1"/>
          <p:nvPr/>
        </p:nvSpPr>
        <p:spPr>
          <a:xfrm>
            <a:off x="328182" y="914400"/>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2.</a:t>
            </a:r>
            <a:r>
              <a:rPr lang="zh-CN" altLang="en-US" sz="1400" b="1" dirty="0" smtClean="0">
                <a:solidFill>
                  <a:schemeClr val="bg1"/>
                </a:solidFill>
                <a:latin typeface="微软雅黑" panose="020B0503020204020204" pitchFamily="34" charset="-122"/>
                <a:ea typeface="微软雅黑" panose="020B0503020204020204" pitchFamily="34" charset="-122"/>
              </a:rPr>
              <a:t>软硬件</a:t>
            </a:r>
            <a:r>
              <a:rPr lang="zh-CN" altLang="en-US" sz="1400" b="1" dirty="0" smtClean="0">
                <a:solidFill>
                  <a:schemeClr val="bg1"/>
                </a:solidFill>
                <a:latin typeface="微软雅黑" panose="020B0503020204020204" pitchFamily="34" charset="-122"/>
                <a:ea typeface="微软雅黑" panose="020B0503020204020204" pitchFamily="34" charset="-122"/>
              </a:rPr>
              <a:t>需求明细</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07JTYX106\Desktop\PPT背景图-01.jpg"/>
          <p:cNvPicPr>
            <a:picLocks noChangeAspect="1" noChangeArrowheads="1"/>
          </p:cNvPicPr>
          <p:nvPr/>
        </p:nvPicPr>
        <p:blipFill>
          <a:blip r:embed="rId2" cstate="print"/>
          <a:srcRect/>
          <a:stretch>
            <a:fillRect/>
          </a:stretch>
        </p:blipFill>
        <p:spPr bwMode="auto">
          <a:xfrm>
            <a:off x="754912" y="999460"/>
            <a:ext cx="10855841" cy="5103629"/>
          </a:xfrm>
          <a:prstGeom prst="rect">
            <a:avLst/>
          </a:prstGeom>
          <a:noFill/>
          <a:ln w="9525">
            <a:noFill/>
            <a:miter lim="800000"/>
            <a:headEnd/>
            <a:tailEnd/>
          </a:ln>
        </p:spPr>
      </p:pic>
      <p:sp>
        <p:nvSpPr>
          <p:cNvPr id="5" name="Text Box 5"/>
          <p:cNvSpPr txBox="1">
            <a:spLocks noChangeArrowheads="1"/>
          </p:cNvSpPr>
          <p:nvPr/>
        </p:nvSpPr>
        <p:spPr bwMode="auto">
          <a:xfrm>
            <a:off x="3512288" y="542260"/>
            <a:ext cx="5036287" cy="461665"/>
          </a:xfrm>
          <a:prstGeom prst="rect">
            <a:avLst/>
          </a:prstGeom>
          <a:noFill/>
          <a:ln w="9525">
            <a:noFill/>
            <a:miter lim="800000"/>
            <a:headEnd/>
            <a:tailEnd/>
          </a:ln>
        </p:spPr>
        <p:txBody>
          <a:bodyPr wrap="square">
            <a:spAutoFit/>
          </a:bodyPr>
          <a:lstStyle/>
          <a:p>
            <a:pPr>
              <a:spcBef>
                <a:spcPct val="50000"/>
              </a:spcBef>
            </a:pPr>
            <a:r>
              <a:rPr lang="zh-CN" altLang="en-US" sz="2400" b="1" dirty="0">
                <a:latin typeface="华文隶书" pitchFamily="2" charset="-122"/>
                <a:ea typeface="华文隶书" pitchFamily="2" charset="-122"/>
              </a:rPr>
              <a:t>领导的肯定，是对我们最大的鼓舞！</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7171" y="2660427"/>
            <a:ext cx="9654363" cy="2677656"/>
          </a:xfrm>
          <a:prstGeom prst="rect">
            <a:avLst/>
          </a:prstGeom>
        </p:spPr>
        <p:txBody>
          <a:bodyPr wrap="square">
            <a:spAutoFit/>
          </a:bodyPr>
          <a:lstStyle/>
          <a:p>
            <a:pPr>
              <a:spcBef>
                <a:spcPct val="0"/>
              </a:spcBef>
            </a:pPr>
            <a:r>
              <a:rPr kumimoji="1" lang="zh-CN" altLang="en-US" sz="3200" b="1" dirty="0" smtClean="0">
                <a:latin typeface="黑体" pitchFamily="49" charset="-122"/>
                <a:ea typeface="黑体" pitchFamily="49" charset="-122"/>
              </a:rPr>
              <a:t>定义</a:t>
            </a:r>
          </a:p>
          <a:p>
            <a:pPr>
              <a:spcBef>
                <a:spcPct val="0"/>
              </a:spcBef>
            </a:pPr>
            <a:r>
              <a:rPr kumimoji="1" lang="zh-CN" altLang="en-US" sz="2400" b="1" dirty="0" smtClean="0">
                <a:latin typeface="黑体" pitchFamily="49" charset="-122"/>
                <a:ea typeface="黑体" pitchFamily="49" charset="-122"/>
              </a:rPr>
              <a:t>看板卡系统是以手工传递的，传达补充物料需求信息的物流管理方法。</a:t>
            </a:r>
            <a:endParaRPr kumimoji="1" lang="en-US" altLang="zh-CN" sz="2400" b="1" dirty="0" smtClean="0">
              <a:latin typeface="黑体" pitchFamily="49" charset="-122"/>
              <a:ea typeface="黑体" pitchFamily="49" charset="-122"/>
            </a:endParaRPr>
          </a:p>
          <a:p>
            <a:pPr>
              <a:spcBef>
                <a:spcPct val="0"/>
              </a:spcBef>
            </a:pPr>
            <a:endParaRPr kumimoji="1" lang="zh-CN" altLang="en-US" sz="2400" b="1" dirty="0" smtClean="0">
              <a:latin typeface="黑体" pitchFamily="49" charset="-122"/>
              <a:ea typeface="黑体" pitchFamily="49" charset="-122"/>
            </a:endParaRPr>
          </a:p>
          <a:p>
            <a:pPr>
              <a:spcBef>
                <a:spcPct val="0"/>
              </a:spcBef>
            </a:pPr>
            <a:endParaRPr kumimoji="1" lang="zh-CN" altLang="en-US" sz="3200" b="1" dirty="0" smtClean="0">
              <a:latin typeface="华文行楷" pitchFamily="2" charset="-122"/>
              <a:ea typeface="华文行楷" pitchFamily="2" charset="-122"/>
            </a:endParaRPr>
          </a:p>
          <a:p>
            <a:pPr>
              <a:spcBef>
                <a:spcPct val="0"/>
              </a:spcBef>
            </a:pPr>
            <a:r>
              <a:rPr kumimoji="1" lang="zh-CN" altLang="en-US" sz="3200" b="1" dirty="0" smtClean="0">
                <a:latin typeface="黑体" pitchFamily="49" charset="-122"/>
                <a:ea typeface="黑体" pitchFamily="49" charset="-122"/>
              </a:rPr>
              <a:t>目的</a:t>
            </a:r>
            <a:endParaRPr kumimoji="1" lang="en-US" altLang="zh-CN" sz="3200" b="1" dirty="0" smtClean="0">
              <a:latin typeface="黑体" pitchFamily="49" charset="-122"/>
              <a:ea typeface="黑体" pitchFamily="49" charset="-122"/>
            </a:endParaRPr>
          </a:p>
          <a:p>
            <a:pPr>
              <a:spcBef>
                <a:spcPct val="0"/>
              </a:spcBef>
            </a:pPr>
            <a:r>
              <a:rPr kumimoji="1" lang="zh-CN" altLang="en-US" sz="2400" b="1" dirty="0" smtClean="0">
                <a:latin typeface="黑体" pitchFamily="49" charset="-122"/>
                <a:ea typeface="黑体" pitchFamily="49" charset="-122"/>
              </a:rPr>
              <a:t>为使用体积小的、分量轻的、手工处理的料箱补充提供需求信息。</a:t>
            </a:r>
          </a:p>
        </p:txBody>
      </p:sp>
      <p:sp>
        <p:nvSpPr>
          <p:cNvPr id="5" name="矩形 4"/>
          <p:cNvSpPr/>
          <p:nvPr/>
        </p:nvSpPr>
        <p:spPr>
          <a:xfrm>
            <a:off x="4484342" y="1608582"/>
            <a:ext cx="2708028" cy="646331"/>
          </a:xfrm>
          <a:prstGeom prst="rect">
            <a:avLst/>
          </a:prstGeom>
        </p:spPr>
        <p:txBody>
          <a:bodyPr wrap="square">
            <a:spAutoFit/>
          </a:bodyPr>
          <a:lstStyle/>
          <a:p>
            <a:pPr algn="ctr">
              <a:spcBef>
                <a:spcPct val="0"/>
              </a:spcBef>
            </a:pPr>
            <a:r>
              <a:rPr kumimoji="1" lang="zh-CN" altLang="en-US" sz="3600" b="1" dirty="0" smtClean="0">
                <a:latin typeface="黑体" pitchFamily="49" charset="-122"/>
                <a:ea typeface="黑体" pitchFamily="49" charset="-122"/>
              </a:rPr>
              <a:t>看板卡系统</a:t>
            </a:r>
            <a:endParaRPr kumimoji="1" lang="zh-CN" altLang="en-US" sz="3600" b="1" dirty="0">
              <a:latin typeface="黑体" pitchFamily="49" charset="-122"/>
              <a:ea typeface="黑体" pitchFamily="49" charset="-122"/>
            </a:endParaRPr>
          </a:p>
        </p:txBody>
      </p:sp>
      <p:cxnSp>
        <p:nvCxnSpPr>
          <p:cNvPr id="8" name="直接连接符 11"/>
          <p:cNvCxnSpPr>
            <a:cxnSpLocks noChangeShapeType="1"/>
          </p:cNvCxnSpPr>
          <p:nvPr/>
        </p:nvCxnSpPr>
        <p:spPr bwMode="auto">
          <a:xfrm>
            <a:off x="3558285" y="1262293"/>
            <a:ext cx="8280400" cy="0"/>
          </a:xfrm>
          <a:prstGeom prst="line">
            <a:avLst/>
          </a:prstGeom>
          <a:noFill/>
          <a:ln w="25400" algn="ctr">
            <a:solidFill>
              <a:srgbClr val="336699"/>
            </a:solidFill>
            <a:round/>
            <a:headEnd/>
            <a:tailEnd/>
          </a:ln>
        </p:spPr>
      </p:cxnSp>
      <p:sp>
        <p:nvSpPr>
          <p:cNvPr id="9" name="Rectangle 472"/>
          <p:cNvSpPr>
            <a:spLocks noChangeArrowheads="1"/>
          </p:cNvSpPr>
          <p:nvPr/>
        </p:nvSpPr>
        <p:spPr bwMode="auto">
          <a:xfrm>
            <a:off x="373149" y="920349"/>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0" name="TextBox 59"/>
          <p:cNvSpPr txBox="1">
            <a:spLocks noChangeArrowheads="1"/>
          </p:cNvSpPr>
          <p:nvPr/>
        </p:nvSpPr>
        <p:spPr bwMode="auto">
          <a:xfrm>
            <a:off x="892604" y="910081"/>
            <a:ext cx="1896673" cy="380873"/>
          </a:xfrm>
          <a:prstGeom prst="rect">
            <a:avLst/>
          </a:prstGeom>
          <a:noFill/>
          <a:ln w="9525">
            <a:noFill/>
            <a:miter lim="800000"/>
            <a:headEnd/>
            <a:tailEnd/>
          </a:ln>
        </p:spPr>
        <p:txBody>
          <a:bodyPr wrap="non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r>
              <a:rPr lang="en-US" altLang="zh-CN" sz="1500" dirty="0" smtClean="0">
                <a:solidFill>
                  <a:schemeClr val="bg1"/>
                </a:solidFill>
              </a:rPr>
              <a:t>1</a:t>
            </a:r>
            <a:r>
              <a:rPr lang="en-US" altLang="zh-CN" sz="1500" dirty="0" smtClean="0">
                <a:solidFill>
                  <a:schemeClr val="bg1"/>
                </a:solidFill>
              </a:rPr>
              <a:t>.</a:t>
            </a:r>
            <a:r>
              <a:rPr lang="zh-CN" altLang="en-US" sz="1500" dirty="0" smtClean="0">
                <a:solidFill>
                  <a:schemeClr val="bg1"/>
                </a:solidFill>
              </a:rPr>
              <a:t>看</a:t>
            </a:r>
            <a:r>
              <a:rPr lang="zh-CN" altLang="en-US" sz="1500" dirty="0" smtClean="0">
                <a:solidFill>
                  <a:schemeClr val="bg1"/>
                </a:solidFill>
              </a:rPr>
              <a:t>板卡定义及目的</a:t>
            </a:r>
            <a:endParaRPr lang="en-US" altLang="zh-CN" sz="1500" dirty="0">
              <a:solidFill>
                <a:schemeClr val="bg1"/>
              </a:solidFill>
            </a:endParaRPr>
          </a:p>
        </p:txBody>
      </p:sp>
      <p:sp>
        <p:nvSpPr>
          <p:cNvPr id="11" name="矩形 10"/>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组合 104"/>
          <p:cNvGrpSpPr/>
          <p:nvPr/>
        </p:nvGrpSpPr>
        <p:grpSpPr>
          <a:xfrm>
            <a:off x="426557" y="1361872"/>
            <a:ext cx="10940690" cy="5161456"/>
            <a:chOff x="2506366" y="1497189"/>
            <a:chExt cx="8932599" cy="5161456"/>
          </a:xfrm>
        </p:grpSpPr>
        <p:sp>
          <p:nvSpPr>
            <p:cNvPr id="2" name="Freeform 4"/>
            <p:cNvSpPr>
              <a:spLocks/>
            </p:cNvSpPr>
            <p:nvPr/>
          </p:nvSpPr>
          <p:spPr bwMode="auto">
            <a:xfrm rot="577762">
              <a:off x="6037776" y="5954650"/>
              <a:ext cx="815975" cy="400050"/>
            </a:xfrm>
            <a:custGeom>
              <a:avLst/>
              <a:gdLst/>
              <a:ahLst/>
              <a:cxnLst>
                <a:cxn ang="0">
                  <a:pos x="18" y="0"/>
                </a:cxn>
                <a:cxn ang="0">
                  <a:pos x="182" y="62"/>
                </a:cxn>
                <a:cxn ang="0">
                  <a:pos x="408" y="125"/>
                </a:cxn>
                <a:cxn ang="0">
                  <a:pos x="657" y="319"/>
                </a:cxn>
                <a:cxn ang="0">
                  <a:pos x="743" y="358"/>
                </a:cxn>
                <a:cxn ang="0">
                  <a:pos x="828" y="405"/>
                </a:cxn>
                <a:cxn ang="0">
                  <a:pos x="844" y="429"/>
                </a:cxn>
                <a:cxn ang="0">
                  <a:pos x="922" y="460"/>
                </a:cxn>
                <a:cxn ang="0">
                  <a:pos x="953" y="592"/>
                </a:cxn>
                <a:cxn ang="0">
                  <a:pos x="984" y="717"/>
                </a:cxn>
                <a:cxn ang="0">
                  <a:pos x="961" y="966"/>
                </a:cxn>
                <a:cxn ang="0">
                  <a:pos x="891" y="919"/>
                </a:cxn>
                <a:cxn ang="0">
                  <a:pos x="860" y="849"/>
                </a:cxn>
                <a:cxn ang="0">
                  <a:pos x="836" y="834"/>
                </a:cxn>
                <a:cxn ang="0">
                  <a:pos x="719" y="748"/>
                </a:cxn>
                <a:cxn ang="0">
                  <a:pos x="696" y="725"/>
                </a:cxn>
                <a:cxn ang="0">
                  <a:pos x="673" y="717"/>
                </a:cxn>
                <a:cxn ang="0">
                  <a:pos x="649" y="701"/>
                </a:cxn>
                <a:cxn ang="0">
                  <a:pos x="447" y="514"/>
                </a:cxn>
                <a:cxn ang="0">
                  <a:pos x="369" y="460"/>
                </a:cxn>
                <a:cxn ang="0">
                  <a:pos x="306" y="436"/>
                </a:cxn>
                <a:cxn ang="0">
                  <a:pos x="244" y="405"/>
                </a:cxn>
                <a:cxn ang="0">
                  <a:pos x="150" y="358"/>
                </a:cxn>
                <a:cxn ang="0">
                  <a:pos x="57" y="288"/>
                </a:cxn>
                <a:cxn ang="0">
                  <a:pos x="18" y="0"/>
                </a:cxn>
              </a:cxnLst>
              <a:rect l="0" t="0" r="r" b="b"/>
              <a:pathLst>
                <a:path w="986" h="966">
                  <a:moveTo>
                    <a:pt x="18" y="0"/>
                  </a:moveTo>
                  <a:cubicBezTo>
                    <a:pt x="40" y="64"/>
                    <a:pt x="126" y="51"/>
                    <a:pt x="182" y="62"/>
                  </a:cubicBezTo>
                  <a:cubicBezTo>
                    <a:pt x="255" y="111"/>
                    <a:pt x="320" y="117"/>
                    <a:pt x="408" y="125"/>
                  </a:cubicBezTo>
                  <a:cubicBezTo>
                    <a:pt x="491" y="208"/>
                    <a:pt x="541" y="284"/>
                    <a:pt x="657" y="319"/>
                  </a:cubicBezTo>
                  <a:cubicBezTo>
                    <a:pt x="688" y="352"/>
                    <a:pt x="702" y="346"/>
                    <a:pt x="743" y="358"/>
                  </a:cubicBezTo>
                  <a:cubicBezTo>
                    <a:pt x="770" y="376"/>
                    <a:pt x="802" y="386"/>
                    <a:pt x="828" y="405"/>
                  </a:cubicBezTo>
                  <a:cubicBezTo>
                    <a:pt x="836" y="411"/>
                    <a:pt x="836" y="424"/>
                    <a:pt x="844" y="429"/>
                  </a:cubicBezTo>
                  <a:cubicBezTo>
                    <a:pt x="868" y="444"/>
                    <a:pt x="897" y="447"/>
                    <a:pt x="922" y="460"/>
                  </a:cubicBezTo>
                  <a:cubicBezTo>
                    <a:pt x="949" y="512"/>
                    <a:pt x="942" y="527"/>
                    <a:pt x="953" y="592"/>
                  </a:cubicBezTo>
                  <a:cubicBezTo>
                    <a:pt x="960" y="634"/>
                    <a:pt x="975" y="675"/>
                    <a:pt x="984" y="717"/>
                  </a:cubicBezTo>
                  <a:cubicBezTo>
                    <a:pt x="980" y="789"/>
                    <a:pt x="986" y="895"/>
                    <a:pt x="961" y="966"/>
                  </a:cubicBezTo>
                  <a:cubicBezTo>
                    <a:pt x="918" y="955"/>
                    <a:pt x="925" y="943"/>
                    <a:pt x="891" y="919"/>
                  </a:cubicBezTo>
                  <a:cubicBezTo>
                    <a:pt x="886" y="905"/>
                    <a:pt x="868" y="858"/>
                    <a:pt x="860" y="849"/>
                  </a:cubicBezTo>
                  <a:cubicBezTo>
                    <a:pt x="854" y="842"/>
                    <a:pt x="843" y="840"/>
                    <a:pt x="836" y="834"/>
                  </a:cubicBezTo>
                  <a:cubicBezTo>
                    <a:pt x="798" y="803"/>
                    <a:pt x="760" y="776"/>
                    <a:pt x="719" y="748"/>
                  </a:cubicBezTo>
                  <a:cubicBezTo>
                    <a:pt x="710" y="742"/>
                    <a:pt x="705" y="731"/>
                    <a:pt x="696" y="725"/>
                  </a:cubicBezTo>
                  <a:cubicBezTo>
                    <a:pt x="689" y="720"/>
                    <a:pt x="680" y="721"/>
                    <a:pt x="673" y="717"/>
                  </a:cubicBezTo>
                  <a:cubicBezTo>
                    <a:pt x="664" y="713"/>
                    <a:pt x="657" y="707"/>
                    <a:pt x="649" y="701"/>
                  </a:cubicBezTo>
                  <a:cubicBezTo>
                    <a:pt x="573" y="647"/>
                    <a:pt x="518" y="573"/>
                    <a:pt x="447" y="514"/>
                  </a:cubicBezTo>
                  <a:cubicBezTo>
                    <a:pt x="423" y="494"/>
                    <a:pt x="395" y="479"/>
                    <a:pt x="369" y="460"/>
                  </a:cubicBezTo>
                  <a:cubicBezTo>
                    <a:pt x="351" y="447"/>
                    <a:pt x="325" y="448"/>
                    <a:pt x="306" y="436"/>
                  </a:cubicBezTo>
                  <a:cubicBezTo>
                    <a:pt x="253" y="403"/>
                    <a:pt x="299" y="419"/>
                    <a:pt x="244" y="405"/>
                  </a:cubicBezTo>
                  <a:cubicBezTo>
                    <a:pt x="184" y="361"/>
                    <a:pt x="244" y="401"/>
                    <a:pt x="150" y="358"/>
                  </a:cubicBezTo>
                  <a:cubicBezTo>
                    <a:pt x="121" y="345"/>
                    <a:pt x="86" y="308"/>
                    <a:pt x="57" y="288"/>
                  </a:cubicBezTo>
                  <a:cubicBezTo>
                    <a:pt x="0" y="206"/>
                    <a:pt x="25" y="99"/>
                    <a:pt x="18" y="0"/>
                  </a:cubicBezTo>
                  <a:close/>
                </a:path>
              </a:pathLst>
            </a:custGeom>
            <a:gradFill rotWithShape="0">
              <a:gsLst>
                <a:gs pos="0">
                  <a:schemeClr val="hlink">
                    <a:gamma/>
                    <a:shade val="95686"/>
                    <a:invGamma/>
                  </a:schemeClr>
                </a:gs>
                <a:gs pos="100000">
                  <a:schemeClr val="hlink"/>
                </a:gs>
              </a:gsLst>
              <a:path path="rect">
                <a:fillToRect l="50000" t="50000" r="50000" b="50000"/>
              </a:path>
            </a:gradFill>
            <a:ln w="12700" cap="flat" cmpd="sng">
              <a:noFill/>
              <a:prstDash val="solid"/>
              <a:round/>
              <a:headEnd type="none" w="sm" len="sm"/>
              <a:tailEnd type="none" w="sm" len="sm"/>
            </a:ln>
            <a:effectLst/>
          </p:spPr>
          <p:txBody>
            <a:bodyPr wrap="none" anchor="ctr"/>
            <a:lstStyle/>
            <a:p>
              <a:pPr eaLnBrk="0" hangingPunct="0">
                <a:lnSpc>
                  <a:spcPct val="90000"/>
                </a:lnSpc>
                <a:spcBef>
                  <a:spcPct val="20000"/>
                </a:spcBef>
                <a:spcAft>
                  <a:spcPct val="75000"/>
                </a:spcAft>
                <a:buFontTx/>
                <a:buChar char="•"/>
                <a:defRPr/>
              </a:pPr>
              <a:endParaRPr lang="zh-CN" altLang="zh-CN"/>
            </a:p>
          </p:txBody>
        </p:sp>
        <p:sp>
          <p:nvSpPr>
            <p:cNvPr id="3" name="Freeform 5"/>
            <p:cNvSpPr>
              <a:spLocks/>
            </p:cNvSpPr>
            <p:nvPr/>
          </p:nvSpPr>
          <p:spPr bwMode="auto">
            <a:xfrm rot="274839">
              <a:off x="6058413" y="5776850"/>
              <a:ext cx="815975" cy="400050"/>
            </a:xfrm>
            <a:custGeom>
              <a:avLst/>
              <a:gdLst>
                <a:gd name="T0" fmla="*/ 2147483647 w 986"/>
                <a:gd name="T1" fmla="*/ 0 h 966"/>
                <a:gd name="T2" fmla="*/ 2147483647 w 986"/>
                <a:gd name="T3" fmla="*/ 1136385636 h 966"/>
                <a:gd name="T4" fmla="*/ 2147483647 w 986"/>
                <a:gd name="T5" fmla="*/ 2147483647 h 966"/>
                <a:gd name="T6" fmla="*/ 2147483647 w 986"/>
                <a:gd name="T7" fmla="*/ 2147483647 h 966"/>
                <a:gd name="T8" fmla="*/ 2147483647 w 986"/>
                <a:gd name="T9" fmla="*/ 2147483647 h 966"/>
                <a:gd name="T10" fmla="*/ 2147483647 w 986"/>
                <a:gd name="T11" fmla="*/ 2147483647 h 966"/>
                <a:gd name="T12" fmla="*/ 2147483647 w 986"/>
                <a:gd name="T13" fmla="*/ 2147483647 h 966"/>
                <a:gd name="T14" fmla="*/ 2147483647 w 986"/>
                <a:gd name="T15" fmla="*/ 2147483647 h 966"/>
                <a:gd name="T16" fmla="*/ 2147483647 w 986"/>
                <a:gd name="T17" fmla="*/ 2147483647 h 966"/>
                <a:gd name="T18" fmla="*/ 2147483647 w 986"/>
                <a:gd name="T19" fmla="*/ 2147483647 h 966"/>
                <a:gd name="T20" fmla="*/ 2147483647 w 986"/>
                <a:gd name="T21" fmla="*/ 2147483647 h 966"/>
                <a:gd name="T22" fmla="*/ 2147483647 w 986"/>
                <a:gd name="T23" fmla="*/ 2147483647 h 966"/>
                <a:gd name="T24" fmla="*/ 2147483647 w 986"/>
                <a:gd name="T25" fmla="*/ 2147483647 h 966"/>
                <a:gd name="T26" fmla="*/ 2147483647 w 986"/>
                <a:gd name="T27" fmla="*/ 2147483647 h 966"/>
                <a:gd name="T28" fmla="*/ 2147483647 w 986"/>
                <a:gd name="T29" fmla="*/ 2147483647 h 966"/>
                <a:gd name="T30" fmla="*/ 2147483647 w 986"/>
                <a:gd name="T31" fmla="*/ 2147483647 h 966"/>
                <a:gd name="T32" fmla="*/ 2147483647 w 986"/>
                <a:gd name="T33" fmla="*/ 2147483647 h 966"/>
                <a:gd name="T34" fmla="*/ 2147483647 w 986"/>
                <a:gd name="T35" fmla="*/ 2147483647 h 966"/>
                <a:gd name="T36" fmla="*/ 2147483647 w 986"/>
                <a:gd name="T37" fmla="*/ 2147483647 h 966"/>
                <a:gd name="T38" fmla="*/ 2147483647 w 986"/>
                <a:gd name="T39" fmla="*/ 2147483647 h 966"/>
                <a:gd name="T40" fmla="*/ 2147483647 w 986"/>
                <a:gd name="T41" fmla="*/ 2147483647 h 966"/>
                <a:gd name="T42" fmla="*/ 2147483647 w 986"/>
                <a:gd name="T43" fmla="*/ 2147483647 h 966"/>
                <a:gd name="T44" fmla="*/ 2147483647 w 986"/>
                <a:gd name="T45" fmla="*/ 2147483647 h 966"/>
                <a:gd name="T46" fmla="*/ 2147483647 w 986"/>
                <a:gd name="T47" fmla="*/ 2147483647 h 966"/>
                <a:gd name="T48" fmla="*/ 2147483647 w 986"/>
                <a:gd name="T49" fmla="*/ 0 h 9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6"/>
                <a:gd name="T76" fmla="*/ 0 h 966"/>
                <a:gd name="T77" fmla="*/ 986 w 986"/>
                <a:gd name="T78" fmla="*/ 966 h 9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6" h="966">
                  <a:moveTo>
                    <a:pt x="18" y="0"/>
                  </a:moveTo>
                  <a:cubicBezTo>
                    <a:pt x="40" y="64"/>
                    <a:pt x="126" y="51"/>
                    <a:pt x="182" y="62"/>
                  </a:cubicBezTo>
                  <a:cubicBezTo>
                    <a:pt x="255" y="111"/>
                    <a:pt x="320" y="117"/>
                    <a:pt x="408" y="125"/>
                  </a:cubicBezTo>
                  <a:cubicBezTo>
                    <a:pt x="491" y="208"/>
                    <a:pt x="541" y="284"/>
                    <a:pt x="657" y="319"/>
                  </a:cubicBezTo>
                  <a:cubicBezTo>
                    <a:pt x="688" y="352"/>
                    <a:pt x="702" y="346"/>
                    <a:pt x="743" y="358"/>
                  </a:cubicBezTo>
                  <a:cubicBezTo>
                    <a:pt x="770" y="376"/>
                    <a:pt x="802" y="386"/>
                    <a:pt x="828" y="405"/>
                  </a:cubicBezTo>
                  <a:cubicBezTo>
                    <a:pt x="836" y="411"/>
                    <a:pt x="836" y="424"/>
                    <a:pt x="844" y="429"/>
                  </a:cubicBezTo>
                  <a:cubicBezTo>
                    <a:pt x="868" y="444"/>
                    <a:pt x="897" y="447"/>
                    <a:pt x="922" y="460"/>
                  </a:cubicBezTo>
                  <a:cubicBezTo>
                    <a:pt x="949" y="512"/>
                    <a:pt x="942" y="527"/>
                    <a:pt x="953" y="592"/>
                  </a:cubicBezTo>
                  <a:cubicBezTo>
                    <a:pt x="960" y="634"/>
                    <a:pt x="975" y="675"/>
                    <a:pt x="984" y="717"/>
                  </a:cubicBezTo>
                  <a:cubicBezTo>
                    <a:pt x="980" y="789"/>
                    <a:pt x="986" y="895"/>
                    <a:pt x="961" y="966"/>
                  </a:cubicBezTo>
                  <a:cubicBezTo>
                    <a:pt x="918" y="955"/>
                    <a:pt x="925" y="943"/>
                    <a:pt x="891" y="919"/>
                  </a:cubicBezTo>
                  <a:cubicBezTo>
                    <a:pt x="886" y="905"/>
                    <a:pt x="868" y="858"/>
                    <a:pt x="860" y="849"/>
                  </a:cubicBezTo>
                  <a:cubicBezTo>
                    <a:pt x="854" y="842"/>
                    <a:pt x="843" y="840"/>
                    <a:pt x="836" y="834"/>
                  </a:cubicBezTo>
                  <a:cubicBezTo>
                    <a:pt x="798" y="803"/>
                    <a:pt x="760" y="776"/>
                    <a:pt x="719" y="748"/>
                  </a:cubicBezTo>
                  <a:cubicBezTo>
                    <a:pt x="710" y="742"/>
                    <a:pt x="705" y="731"/>
                    <a:pt x="696" y="725"/>
                  </a:cubicBezTo>
                  <a:cubicBezTo>
                    <a:pt x="689" y="720"/>
                    <a:pt x="680" y="721"/>
                    <a:pt x="673" y="717"/>
                  </a:cubicBezTo>
                  <a:cubicBezTo>
                    <a:pt x="664" y="713"/>
                    <a:pt x="657" y="707"/>
                    <a:pt x="649" y="701"/>
                  </a:cubicBezTo>
                  <a:cubicBezTo>
                    <a:pt x="573" y="647"/>
                    <a:pt x="518" y="573"/>
                    <a:pt x="447" y="514"/>
                  </a:cubicBezTo>
                  <a:cubicBezTo>
                    <a:pt x="423" y="494"/>
                    <a:pt x="395" y="479"/>
                    <a:pt x="369" y="460"/>
                  </a:cubicBezTo>
                  <a:cubicBezTo>
                    <a:pt x="351" y="447"/>
                    <a:pt x="325" y="448"/>
                    <a:pt x="306" y="436"/>
                  </a:cubicBezTo>
                  <a:cubicBezTo>
                    <a:pt x="253" y="403"/>
                    <a:pt x="299" y="419"/>
                    <a:pt x="244" y="405"/>
                  </a:cubicBezTo>
                  <a:cubicBezTo>
                    <a:pt x="184" y="361"/>
                    <a:pt x="244" y="401"/>
                    <a:pt x="150" y="358"/>
                  </a:cubicBezTo>
                  <a:cubicBezTo>
                    <a:pt x="121" y="345"/>
                    <a:pt x="86" y="308"/>
                    <a:pt x="57" y="288"/>
                  </a:cubicBezTo>
                  <a:cubicBezTo>
                    <a:pt x="0" y="206"/>
                    <a:pt x="25" y="99"/>
                    <a:pt x="18" y="0"/>
                  </a:cubicBezTo>
                  <a:close/>
                </a:path>
              </a:pathLst>
            </a:custGeom>
            <a:gradFill rotWithShape="0">
              <a:gsLst>
                <a:gs pos="0">
                  <a:srgbClr val="D1DA1A"/>
                </a:gs>
                <a:gs pos="100000">
                  <a:srgbClr val="F3FE1E"/>
                </a:gs>
              </a:gsLst>
              <a:path path="rect">
                <a:fillToRect l="50000" t="50000" r="50000" b="50000"/>
              </a:path>
            </a:gradFill>
            <a:ln w="12700">
              <a:noFill/>
              <a:round/>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a:p>
          </p:txBody>
        </p:sp>
        <p:sp>
          <p:nvSpPr>
            <p:cNvPr id="4" name="Freeform 6"/>
            <p:cNvSpPr>
              <a:spLocks/>
            </p:cNvSpPr>
            <p:nvPr/>
          </p:nvSpPr>
          <p:spPr bwMode="auto">
            <a:xfrm>
              <a:off x="6072701" y="5629212"/>
              <a:ext cx="815975" cy="400050"/>
            </a:xfrm>
            <a:custGeom>
              <a:avLst/>
              <a:gdLst>
                <a:gd name="T0" fmla="*/ 2147483647 w 986"/>
                <a:gd name="T1" fmla="*/ 0 h 966"/>
                <a:gd name="T2" fmla="*/ 2147483647 w 986"/>
                <a:gd name="T3" fmla="*/ 1136385636 h 966"/>
                <a:gd name="T4" fmla="*/ 2147483647 w 986"/>
                <a:gd name="T5" fmla="*/ 2147483647 h 966"/>
                <a:gd name="T6" fmla="*/ 2147483647 w 986"/>
                <a:gd name="T7" fmla="*/ 2147483647 h 966"/>
                <a:gd name="T8" fmla="*/ 2147483647 w 986"/>
                <a:gd name="T9" fmla="*/ 2147483647 h 966"/>
                <a:gd name="T10" fmla="*/ 2147483647 w 986"/>
                <a:gd name="T11" fmla="*/ 2147483647 h 966"/>
                <a:gd name="T12" fmla="*/ 2147483647 w 986"/>
                <a:gd name="T13" fmla="*/ 2147483647 h 966"/>
                <a:gd name="T14" fmla="*/ 2147483647 w 986"/>
                <a:gd name="T15" fmla="*/ 2147483647 h 966"/>
                <a:gd name="T16" fmla="*/ 2147483647 w 986"/>
                <a:gd name="T17" fmla="*/ 2147483647 h 966"/>
                <a:gd name="T18" fmla="*/ 2147483647 w 986"/>
                <a:gd name="T19" fmla="*/ 2147483647 h 966"/>
                <a:gd name="T20" fmla="*/ 2147483647 w 986"/>
                <a:gd name="T21" fmla="*/ 2147483647 h 966"/>
                <a:gd name="T22" fmla="*/ 2147483647 w 986"/>
                <a:gd name="T23" fmla="*/ 2147483647 h 966"/>
                <a:gd name="T24" fmla="*/ 2147483647 w 986"/>
                <a:gd name="T25" fmla="*/ 2147483647 h 966"/>
                <a:gd name="T26" fmla="*/ 2147483647 w 986"/>
                <a:gd name="T27" fmla="*/ 2147483647 h 966"/>
                <a:gd name="T28" fmla="*/ 2147483647 w 986"/>
                <a:gd name="T29" fmla="*/ 2147483647 h 966"/>
                <a:gd name="T30" fmla="*/ 2147483647 w 986"/>
                <a:gd name="T31" fmla="*/ 2147483647 h 966"/>
                <a:gd name="T32" fmla="*/ 2147483647 w 986"/>
                <a:gd name="T33" fmla="*/ 2147483647 h 966"/>
                <a:gd name="T34" fmla="*/ 2147483647 w 986"/>
                <a:gd name="T35" fmla="*/ 2147483647 h 966"/>
                <a:gd name="T36" fmla="*/ 2147483647 w 986"/>
                <a:gd name="T37" fmla="*/ 2147483647 h 966"/>
                <a:gd name="T38" fmla="*/ 2147483647 w 986"/>
                <a:gd name="T39" fmla="*/ 2147483647 h 966"/>
                <a:gd name="T40" fmla="*/ 2147483647 w 986"/>
                <a:gd name="T41" fmla="*/ 2147483647 h 966"/>
                <a:gd name="T42" fmla="*/ 2147483647 w 986"/>
                <a:gd name="T43" fmla="*/ 2147483647 h 966"/>
                <a:gd name="T44" fmla="*/ 2147483647 w 986"/>
                <a:gd name="T45" fmla="*/ 2147483647 h 966"/>
                <a:gd name="T46" fmla="*/ 2147483647 w 986"/>
                <a:gd name="T47" fmla="*/ 2147483647 h 966"/>
                <a:gd name="T48" fmla="*/ 2147483647 w 986"/>
                <a:gd name="T49" fmla="*/ 0 h 9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6"/>
                <a:gd name="T76" fmla="*/ 0 h 966"/>
                <a:gd name="T77" fmla="*/ 986 w 986"/>
                <a:gd name="T78" fmla="*/ 966 h 9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6" h="966">
                  <a:moveTo>
                    <a:pt x="18" y="0"/>
                  </a:moveTo>
                  <a:cubicBezTo>
                    <a:pt x="40" y="64"/>
                    <a:pt x="126" y="51"/>
                    <a:pt x="182" y="62"/>
                  </a:cubicBezTo>
                  <a:cubicBezTo>
                    <a:pt x="255" y="111"/>
                    <a:pt x="320" y="117"/>
                    <a:pt x="408" y="125"/>
                  </a:cubicBezTo>
                  <a:cubicBezTo>
                    <a:pt x="491" y="208"/>
                    <a:pt x="541" y="284"/>
                    <a:pt x="657" y="319"/>
                  </a:cubicBezTo>
                  <a:cubicBezTo>
                    <a:pt x="688" y="352"/>
                    <a:pt x="702" y="346"/>
                    <a:pt x="743" y="358"/>
                  </a:cubicBezTo>
                  <a:cubicBezTo>
                    <a:pt x="770" y="376"/>
                    <a:pt x="802" y="386"/>
                    <a:pt x="828" y="405"/>
                  </a:cubicBezTo>
                  <a:cubicBezTo>
                    <a:pt x="836" y="411"/>
                    <a:pt x="836" y="424"/>
                    <a:pt x="844" y="429"/>
                  </a:cubicBezTo>
                  <a:cubicBezTo>
                    <a:pt x="868" y="444"/>
                    <a:pt x="897" y="447"/>
                    <a:pt x="922" y="460"/>
                  </a:cubicBezTo>
                  <a:cubicBezTo>
                    <a:pt x="949" y="512"/>
                    <a:pt x="942" y="527"/>
                    <a:pt x="953" y="592"/>
                  </a:cubicBezTo>
                  <a:cubicBezTo>
                    <a:pt x="960" y="634"/>
                    <a:pt x="975" y="675"/>
                    <a:pt x="984" y="717"/>
                  </a:cubicBezTo>
                  <a:cubicBezTo>
                    <a:pt x="980" y="789"/>
                    <a:pt x="986" y="895"/>
                    <a:pt x="961" y="966"/>
                  </a:cubicBezTo>
                  <a:cubicBezTo>
                    <a:pt x="918" y="955"/>
                    <a:pt x="925" y="943"/>
                    <a:pt x="891" y="919"/>
                  </a:cubicBezTo>
                  <a:cubicBezTo>
                    <a:pt x="886" y="905"/>
                    <a:pt x="868" y="858"/>
                    <a:pt x="860" y="849"/>
                  </a:cubicBezTo>
                  <a:cubicBezTo>
                    <a:pt x="854" y="842"/>
                    <a:pt x="843" y="840"/>
                    <a:pt x="836" y="834"/>
                  </a:cubicBezTo>
                  <a:cubicBezTo>
                    <a:pt x="798" y="803"/>
                    <a:pt x="760" y="776"/>
                    <a:pt x="719" y="748"/>
                  </a:cubicBezTo>
                  <a:cubicBezTo>
                    <a:pt x="710" y="742"/>
                    <a:pt x="705" y="731"/>
                    <a:pt x="696" y="725"/>
                  </a:cubicBezTo>
                  <a:cubicBezTo>
                    <a:pt x="689" y="720"/>
                    <a:pt x="680" y="721"/>
                    <a:pt x="673" y="717"/>
                  </a:cubicBezTo>
                  <a:cubicBezTo>
                    <a:pt x="664" y="713"/>
                    <a:pt x="657" y="707"/>
                    <a:pt x="649" y="701"/>
                  </a:cubicBezTo>
                  <a:cubicBezTo>
                    <a:pt x="573" y="647"/>
                    <a:pt x="518" y="573"/>
                    <a:pt x="447" y="514"/>
                  </a:cubicBezTo>
                  <a:cubicBezTo>
                    <a:pt x="423" y="494"/>
                    <a:pt x="395" y="479"/>
                    <a:pt x="369" y="460"/>
                  </a:cubicBezTo>
                  <a:cubicBezTo>
                    <a:pt x="351" y="447"/>
                    <a:pt x="325" y="448"/>
                    <a:pt x="306" y="436"/>
                  </a:cubicBezTo>
                  <a:cubicBezTo>
                    <a:pt x="253" y="403"/>
                    <a:pt x="299" y="419"/>
                    <a:pt x="244" y="405"/>
                  </a:cubicBezTo>
                  <a:cubicBezTo>
                    <a:pt x="184" y="361"/>
                    <a:pt x="244" y="401"/>
                    <a:pt x="150" y="358"/>
                  </a:cubicBezTo>
                  <a:cubicBezTo>
                    <a:pt x="121" y="345"/>
                    <a:pt x="86" y="308"/>
                    <a:pt x="57" y="288"/>
                  </a:cubicBezTo>
                  <a:cubicBezTo>
                    <a:pt x="0" y="206"/>
                    <a:pt x="25" y="99"/>
                    <a:pt x="18" y="0"/>
                  </a:cubicBezTo>
                  <a:close/>
                </a:path>
              </a:pathLst>
            </a:custGeom>
            <a:gradFill rotWithShape="0">
              <a:gsLst>
                <a:gs pos="0">
                  <a:srgbClr val="43D123"/>
                </a:gs>
                <a:gs pos="100000">
                  <a:srgbClr val="4EF228"/>
                </a:gs>
              </a:gsLst>
              <a:path path="rect">
                <a:fillToRect l="50000" t="50000" r="50000" b="50000"/>
              </a:path>
            </a:gradFill>
            <a:ln w="12700">
              <a:noFill/>
              <a:round/>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a:p>
          </p:txBody>
        </p:sp>
        <p:sp>
          <p:nvSpPr>
            <p:cNvPr id="5" name="Freeform 7"/>
            <p:cNvSpPr>
              <a:spLocks/>
            </p:cNvSpPr>
            <p:nvPr/>
          </p:nvSpPr>
          <p:spPr bwMode="auto">
            <a:xfrm>
              <a:off x="6018726" y="5599050"/>
              <a:ext cx="914400" cy="814387"/>
            </a:xfrm>
            <a:custGeom>
              <a:avLst/>
              <a:gdLst>
                <a:gd name="T0" fmla="*/ 2147483647 w 1061"/>
                <a:gd name="T1" fmla="*/ 2147483647 h 1778"/>
                <a:gd name="T2" fmla="*/ 2147483647 w 1061"/>
                <a:gd name="T3" fmla="*/ 2147483647 h 1778"/>
                <a:gd name="T4" fmla="*/ 2147483647 w 1061"/>
                <a:gd name="T5" fmla="*/ 2147483647 h 1778"/>
                <a:gd name="T6" fmla="*/ 2147483647 w 1061"/>
                <a:gd name="T7" fmla="*/ 2147483647 h 1778"/>
                <a:gd name="T8" fmla="*/ 2147483647 w 1061"/>
                <a:gd name="T9" fmla="*/ 2147483647 h 1778"/>
                <a:gd name="T10" fmla="*/ 2147483647 w 1061"/>
                <a:gd name="T11" fmla="*/ 480433921 h 1778"/>
                <a:gd name="T12" fmla="*/ 2147483647 w 1061"/>
                <a:gd name="T13" fmla="*/ 2147483647 h 1778"/>
                <a:gd name="T14" fmla="*/ 2147483647 w 1061"/>
                <a:gd name="T15" fmla="*/ 2147483647 h 1778"/>
                <a:gd name="T16" fmla="*/ 2147483647 w 1061"/>
                <a:gd name="T17" fmla="*/ 2147483647 h 1778"/>
                <a:gd name="T18" fmla="*/ 2147483647 w 1061"/>
                <a:gd name="T19" fmla="*/ 2147483647 h 1778"/>
                <a:gd name="T20" fmla="*/ 2147483647 w 1061"/>
                <a:gd name="T21" fmla="*/ 2147483647 h 1778"/>
                <a:gd name="T22" fmla="*/ 2147483647 w 1061"/>
                <a:gd name="T23" fmla="*/ 2147483647 h 1778"/>
                <a:gd name="T24" fmla="*/ 2147483647 w 1061"/>
                <a:gd name="T25" fmla="*/ 2147483647 h 1778"/>
                <a:gd name="T26" fmla="*/ 2147483647 w 1061"/>
                <a:gd name="T27" fmla="*/ 2147483647 h 1778"/>
                <a:gd name="T28" fmla="*/ 2147483647 w 1061"/>
                <a:gd name="T29" fmla="*/ 2147483647 h 1778"/>
                <a:gd name="T30" fmla="*/ 2147483647 w 1061"/>
                <a:gd name="T31" fmla="*/ 2147483647 h 1778"/>
                <a:gd name="T32" fmla="*/ 2147483647 w 1061"/>
                <a:gd name="T33" fmla="*/ 960867842 h 1778"/>
                <a:gd name="T34" fmla="*/ 2147483647 w 1061"/>
                <a:gd name="T35" fmla="*/ 2147483647 h 1778"/>
                <a:gd name="T36" fmla="*/ 2147483647 w 1061"/>
                <a:gd name="T37" fmla="*/ 2147483647 h 1778"/>
                <a:gd name="T38" fmla="*/ 2147483647 w 1061"/>
                <a:gd name="T39" fmla="*/ 2147483647 h 1778"/>
                <a:gd name="T40" fmla="*/ 2147483647 w 1061"/>
                <a:gd name="T41" fmla="*/ 2147483647 h 1778"/>
                <a:gd name="T42" fmla="*/ 2147483647 w 1061"/>
                <a:gd name="T43" fmla="*/ 2147483647 h 1778"/>
                <a:gd name="T44" fmla="*/ 2147483647 w 1061"/>
                <a:gd name="T45" fmla="*/ 2147483647 h 1778"/>
                <a:gd name="T46" fmla="*/ 2147483647 w 1061"/>
                <a:gd name="T47" fmla="*/ 2147483647 h 1778"/>
                <a:gd name="T48" fmla="*/ 2147483647 w 1061"/>
                <a:gd name="T49" fmla="*/ 2147483647 h 1778"/>
                <a:gd name="T50" fmla="*/ 2147483647 w 1061"/>
                <a:gd name="T51" fmla="*/ 2147483647 h 1778"/>
                <a:gd name="T52" fmla="*/ 2147483647 w 1061"/>
                <a:gd name="T53" fmla="*/ 2147483647 h 1778"/>
                <a:gd name="T54" fmla="*/ 2147483647 w 1061"/>
                <a:gd name="T55" fmla="*/ 2147483647 h 1778"/>
                <a:gd name="T56" fmla="*/ 2147483647 w 1061"/>
                <a:gd name="T57" fmla="*/ 2147483647 h 1778"/>
                <a:gd name="T58" fmla="*/ 2147483647 w 1061"/>
                <a:gd name="T59" fmla="*/ 2147483647 h 1778"/>
                <a:gd name="T60" fmla="*/ 2147483647 w 1061"/>
                <a:gd name="T61" fmla="*/ 2147483647 h 1778"/>
                <a:gd name="T62" fmla="*/ 2147483647 w 1061"/>
                <a:gd name="T63" fmla="*/ 2147483647 h 1778"/>
                <a:gd name="T64" fmla="*/ 2147483647 w 1061"/>
                <a:gd name="T65" fmla="*/ 2147483647 h 1778"/>
                <a:gd name="T66" fmla="*/ 2147483647 w 1061"/>
                <a:gd name="T67" fmla="*/ 2147483647 h 1778"/>
                <a:gd name="T68" fmla="*/ 2147483647 w 1061"/>
                <a:gd name="T69" fmla="*/ 2147483647 h 1778"/>
                <a:gd name="T70" fmla="*/ 2147483647 w 1061"/>
                <a:gd name="T71" fmla="*/ 2147483647 h 1778"/>
                <a:gd name="T72" fmla="*/ 0 w 1061"/>
                <a:gd name="T73" fmla="*/ 2147483647 h 1778"/>
                <a:gd name="T74" fmla="*/ 2147483647 w 1061"/>
                <a:gd name="T75" fmla="*/ 2147483647 h 1778"/>
                <a:gd name="T76" fmla="*/ 2147483647 w 1061"/>
                <a:gd name="T77" fmla="*/ 2147483647 h 1778"/>
                <a:gd name="T78" fmla="*/ 2147483647 w 1061"/>
                <a:gd name="T79" fmla="*/ 1537598419 h 17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1"/>
                <a:gd name="T121" fmla="*/ 0 h 1778"/>
                <a:gd name="T122" fmla="*/ 1061 w 1061"/>
                <a:gd name="T123" fmla="*/ 1778 h 17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1" h="1778">
                  <a:moveTo>
                    <a:pt x="63" y="0"/>
                  </a:moveTo>
                  <a:lnTo>
                    <a:pt x="516" y="236"/>
                  </a:lnTo>
                  <a:lnTo>
                    <a:pt x="671" y="306"/>
                  </a:lnTo>
                  <a:lnTo>
                    <a:pt x="749" y="322"/>
                  </a:lnTo>
                  <a:lnTo>
                    <a:pt x="929" y="415"/>
                  </a:lnTo>
                  <a:lnTo>
                    <a:pt x="812" y="384"/>
                  </a:lnTo>
                  <a:lnTo>
                    <a:pt x="897" y="392"/>
                  </a:lnTo>
                  <a:lnTo>
                    <a:pt x="812" y="377"/>
                  </a:lnTo>
                  <a:lnTo>
                    <a:pt x="453" y="197"/>
                  </a:lnTo>
                  <a:lnTo>
                    <a:pt x="399" y="174"/>
                  </a:lnTo>
                  <a:lnTo>
                    <a:pt x="212" y="80"/>
                  </a:lnTo>
                  <a:lnTo>
                    <a:pt x="99" y="16"/>
                  </a:lnTo>
                  <a:lnTo>
                    <a:pt x="485" y="202"/>
                  </a:lnTo>
                  <a:lnTo>
                    <a:pt x="1014" y="444"/>
                  </a:lnTo>
                  <a:lnTo>
                    <a:pt x="1046" y="462"/>
                  </a:lnTo>
                  <a:lnTo>
                    <a:pt x="1022" y="462"/>
                  </a:lnTo>
                  <a:lnTo>
                    <a:pt x="999" y="454"/>
                  </a:lnTo>
                  <a:lnTo>
                    <a:pt x="975" y="462"/>
                  </a:lnTo>
                  <a:lnTo>
                    <a:pt x="1014" y="493"/>
                  </a:lnTo>
                  <a:lnTo>
                    <a:pt x="1061" y="462"/>
                  </a:lnTo>
                  <a:lnTo>
                    <a:pt x="1022" y="501"/>
                  </a:lnTo>
                  <a:lnTo>
                    <a:pt x="1024" y="506"/>
                  </a:lnTo>
                  <a:lnTo>
                    <a:pt x="1029" y="1068"/>
                  </a:lnTo>
                  <a:lnTo>
                    <a:pt x="998" y="1671"/>
                  </a:lnTo>
                  <a:lnTo>
                    <a:pt x="977" y="1699"/>
                  </a:lnTo>
                  <a:lnTo>
                    <a:pt x="988" y="1423"/>
                  </a:lnTo>
                  <a:lnTo>
                    <a:pt x="998" y="1142"/>
                  </a:lnTo>
                  <a:lnTo>
                    <a:pt x="1003" y="815"/>
                  </a:lnTo>
                  <a:lnTo>
                    <a:pt x="993" y="489"/>
                  </a:lnTo>
                  <a:lnTo>
                    <a:pt x="967" y="455"/>
                  </a:lnTo>
                  <a:lnTo>
                    <a:pt x="700" y="326"/>
                  </a:lnTo>
                  <a:lnTo>
                    <a:pt x="439" y="207"/>
                  </a:lnTo>
                  <a:lnTo>
                    <a:pt x="213" y="106"/>
                  </a:lnTo>
                  <a:lnTo>
                    <a:pt x="68" y="33"/>
                  </a:lnTo>
                  <a:lnTo>
                    <a:pt x="89" y="168"/>
                  </a:lnTo>
                  <a:lnTo>
                    <a:pt x="89" y="387"/>
                  </a:lnTo>
                  <a:lnTo>
                    <a:pt x="89" y="629"/>
                  </a:lnTo>
                  <a:lnTo>
                    <a:pt x="73" y="861"/>
                  </a:lnTo>
                  <a:lnTo>
                    <a:pt x="47" y="973"/>
                  </a:lnTo>
                  <a:lnTo>
                    <a:pt x="162" y="1052"/>
                  </a:lnTo>
                  <a:lnTo>
                    <a:pt x="350" y="1181"/>
                  </a:lnTo>
                  <a:lnTo>
                    <a:pt x="512" y="1305"/>
                  </a:lnTo>
                  <a:lnTo>
                    <a:pt x="679" y="1441"/>
                  </a:lnTo>
                  <a:lnTo>
                    <a:pt x="810" y="1570"/>
                  </a:lnTo>
                  <a:lnTo>
                    <a:pt x="956" y="1716"/>
                  </a:lnTo>
                  <a:lnTo>
                    <a:pt x="999" y="1631"/>
                  </a:lnTo>
                  <a:lnTo>
                    <a:pt x="1007" y="1561"/>
                  </a:lnTo>
                  <a:lnTo>
                    <a:pt x="991" y="1483"/>
                  </a:lnTo>
                  <a:lnTo>
                    <a:pt x="999" y="1436"/>
                  </a:lnTo>
                  <a:lnTo>
                    <a:pt x="999" y="829"/>
                  </a:lnTo>
                  <a:lnTo>
                    <a:pt x="1014" y="649"/>
                  </a:lnTo>
                  <a:lnTo>
                    <a:pt x="1022" y="517"/>
                  </a:lnTo>
                  <a:lnTo>
                    <a:pt x="1038" y="478"/>
                  </a:lnTo>
                  <a:lnTo>
                    <a:pt x="609" y="283"/>
                  </a:lnTo>
                  <a:lnTo>
                    <a:pt x="555" y="244"/>
                  </a:lnTo>
                  <a:lnTo>
                    <a:pt x="1022" y="501"/>
                  </a:lnTo>
                  <a:lnTo>
                    <a:pt x="1022" y="540"/>
                  </a:lnTo>
                  <a:lnTo>
                    <a:pt x="999" y="564"/>
                  </a:lnTo>
                  <a:lnTo>
                    <a:pt x="1030" y="891"/>
                  </a:lnTo>
                  <a:lnTo>
                    <a:pt x="1022" y="1132"/>
                  </a:lnTo>
                  <a:lnTo>
                    <a:pt x="999" y="1460"/>
                  </a:lnTo>
                  <a:lnTo>
                    <a:pt x="1014" y="1491"/>
                  </a:lnTo>
                  <a:lnTo>
                    <a:pt x="975" y="1545"/>
                  </a:lnTo>
                  <a:lnTo>
                    <a:pt x="1003" y="1722"/>
                  </a:lnTo>
                  <a:lnTo>
                    <a:pt x="972" y="1778"/>
                  </a:lnTo>
                  <a:lnTo>
                    <a:pt x="946" y="1767"/>
                  </a:lnTo>
                  <a:lnTo>
                    <a:pt x="841" y="1631"/>
                  </a:lnTo>
                  <a:lnTo>
                    <a:pt x="717" y="1502"/>
                  </a:lnTo>
                  <a:lnTo>
                    <a:pt x="606" y="1406"/>
                  </a:lnTo>
                  <a:lnTo>
                    <a:pt x="485" y="1311"/>
                  </a:lnTo>
                  <a:lnTo>
                    <a:pt x="366" y="1232"/>
                  </a:lnTo>
                  <a:lnTo>
                    <a:pt x="220" y="1136"/>
                  </a:lnTo>
                  <a:lnTo>
                    <a:pt x="63" y="1018"/>
                  </a:lnTo>
                  <a:lnTo>
                    <a:pt x="0" y="990"/>
                  </a:lnTo>
                  <a:lnTo>
                    <a:pt x="5" y="939"/>
                  </a:lnTo>
                  <a:lnTo>
                    <a:pt x="37" y="810"/>
                  </a:lnTo>
                  <a:lnTo>
                    <a:pt x="52" y="551"/>
                  </a:lnTo>
                  <a:lnTo>
                    <a:pt x="52" y="292"/>
                  </a:lnTo>
                  <a:lnTo>
                    <a:pt x="37" y="33"/>
                  </a:lnTo>
                  <a:lnTo>
                    <a:pt x="116" y="57"/>
                  </a:lnTo>
                  <a:lnTo>
                    <a:pt x="120" y="57"/>
                  </a:lnTo>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6" name="Freeform 8"/>
            <p:cNvSpPr>
              <a:spLocks/>
            </p:cNvSpPr>
            <p:nvPr/>
          </p:nvSpPr>
          <p:spPr bwMode="auto">
            <a:xfrm>
              <a:off x="6231451" y="5637150"/>
              <a:ext cx="34925" cy="436562"/>
            </a:xfrm>
            <a:custGeom>
              <a:avLst/>
              <a:gdLst>
                <a:gd name="T0" fmla="*/ 0 w 90"/>
                <a:gd name="T1" fmla="*/ 2147483647 h 2107"/>
                <a:gd name="T2" fmla="*/ 292139086 w 90"/>
                <a:gd name="T3" fmla="*/ 0 h 2107"/>
                <a:gd name="T4" fmla="*/ 1285562038 w 90"/>
                <a:gd name="T5" fmla="*/ 44475653 h 2107"/>
                <a:gd name="T6" fmla="*/ 1285562038 w 90"/>
                <a:gd name="T7" fmla="*/ 2147483647 h 2107"/>
                <a:gd name="T8" fmla="*/ 0 w 90"/>
                <a:gd name="T9" fmla="*/ 2147483647 h 2107"/>
                <a:gd name="T10" fmla="*/ 0 60000 65536"/>
                <a:gd name="T11" fmla="*/ 0 60000 65536"/>
                <a:gd name="T12" fmla="*/ 0 60000 65536"/>
                <a:gd name="T13" fmla="*/ 0 60000 65536"/>
                <a:gd name="T14" fmla="*/ 0 60000 65536"/>
                <a:gd name="T15" fmla="*/ 0 w 90"/>
                <a:gd name="T16" fmla="*/ 0 h 2107"/>
                <a:gd name="T17" fmla="*/ 90 w 90"/>
                <a:gd name="T18" fmla="*/ 2107 h 2107"/>
              </a:gdLst>
              <a:ahLst/>
              <a:cxnLst>
                <a:cxn ang="T10">
                  <a:pos x="T0" y="T1"/>
                </a:cxn>
                <a:cxn ang="T11">
                  <a:pos x="T2" y="T3"/>
                </a:cxn>
                <a:cxn ang="T12">
                  <a:pos x="T4" y="T5"/>
                </a:cxn>
                <a:cxn ang="T13">
                  <a:pos x="T6" y="T7"/>
                </a:cxn>
                <a:cxn ang="T14">
                  <a:pos x="T8" y="T9"/>
                </a:cxn>
              </a:cxnLst>
              <a:rect l="T15" t="T16" r="T17" b="T18"/>
              <a:pathLst>
                <a:path w="90" h="2107">
                  <a:moveTo>
                    <a:pt x="0" y="2018"/>
                  </a:moveTo>
                  <a:lnTo>
                    <a:pt x="19" y="0"/>
                  </a:lnTo>
                  <a:lnTo>
                    <a:pt x="90" y="35"/>
                  </a:lnTo>
                  <a:lnTo>
                    <a:pt x="90" y="2107"/>
                  </a:lnTo>
                  <a:lnTo>
                    <a:pt x="0" y="2018"/>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7" name="Freeform 9"/>
            <p:cNvSpPr>
              <a:spLocks/>
            </p:cNvSpPr>
            <p:nvPr/>
          </p:nvSpPr>
          <p:spPr bwMode="auto">
            <a:xfrm>
              <a:off x="6394963" y="5692712"/>
              <a:ext cx="55563" cy="455613"/>
            </a:xfrm>
            <a:custGeom>
              <a:avLst/>
              <a:gdLst>
                <a:gd name="T0" fmla="*/ 1322898533 w 146"/>
                <a:gd name="T1" fmla="*/ 2147483647 h 2206"/>
                <a:gd name="T2" fmla="*/ 1212681377 w 146"/>
                <a:gd name="T3" fmla="*/ 1726718394 h 2206"/>
                <a:gd name="T4" fmla="*/ 441014573 w 146"/>
                <a:gd name="T5" fmla="*/ 995507355 h 2206"/>
                <a:gd name="T6" fmla="*/ 0 w 146"/>
                <a:gd name="T7" fmla="*/ 475743407 h 2206"/>
                <a:gd name="T8" fmla="*/ 275616055 w 146"/>
                <a:gd name="T9" fmla="*/ 0 h 2206"/>
                <a:gd name="T10" fmla="*/ 1047282573 w 146"/>
                <a:gd name="T11" fmla="*/ 8829721 h 2206"/>
                <a:gd name="T12" fmla="*/ 606268381 w 146"/>
                <a:gd name="T13" fmla="*/ 273126964 h 2206"/>
                <a:gd name="T14" fmla="*/ 606268381 w 146"/>
                <a:gd name="T15" fmla="*/ 466913689 h 2206"/>
                <a:gd name="T16" fmla="*/ 1047282573 w 146"/>
                <a:gd name="T17" fmla="*/ 1004337900 h 2206"/>
                <a:gd name="T18" fmla="*/ 1763767539 w 146"/>
                <a:gd name="T19" fmla="*/ 1576952725 h 2206"/>
                <a:gd name="T20" fmla="*/ 1929167104 w 146"/>
                <a:gd name="T21" fmla="*/ 2147483647 h 2206"/>
                <a:gd name="T22" fmla="*/ 1322898533 w 146"/>
                <a:gd name="T23" fmla="*/ 2147483647 h 2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
                <a:gd name="T37" fmla="*/ 0 h 2206"/>
                <a:gd name="T38" fmla="*/ 146 w 146"/>
                <a:gd name="T39" fmla="*/ 2206 h 22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 h="2206">
                  <a:moveTo>
                    <a:pt x="101" y="2206"/>
                  </a:moveTo>
                  <a:lnTo>
                    <a:pt x="90" y="1507"/>
                  </a:lnTo>
                  <a:lnTo>
                    <a:pt x="34" y="866"/>
                  </a:lnTo>
                  <a:lnTo>
                    <a:pt x="0" y="416"/>
                  </a:lnTo>
                  <a:lnTo>
                    <a:pt x="22" y="0"/>
                  </a:lnTo>
                  <a:lnTo>
                    <a:pt x="79" y="11"/>
                  </a:lnTo>
                  <a:lnTo>
                    <a:pt x="45" y="235"/>
                  </a:lnTo>
                  <a:lnTo>
                    <a:pt x="45" y="405"/>
                  </a:lnTo>
                  <a:lnTo>
                    <a:pt x="79" y="876"/>
                  </a:lnTo>
                  <a:lnTo>
                    <a:pt x="135" y="1373"/>
                  </a:lnTo>
                  <a:lnTo>
                    <a:pt x="146" y="1901"/>
                  </a:lnTo>
                  <a:lnTo>
                    <a:pt x="101" y="2206"/>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8" name="Freeform 10"/>
            <p:cNvSpPr>
              <a:spLocks/>
            </p:cNvSpPr>
            <p:nvPr/>
          </p:nvSpPr>
          <p:spPr bwMode="auto">
            <a:xfrm>
              <a:off x="6575938" y="5719700"/>
              <a:ext cx="53975" cy="498475"/>
            </a:xfrm>
            <a:custGeom>
              <a:avLst/>
              <a:gdLst>
                <a:gd name="T0" fmla="*/ 0 w 147"/>
                <a:gd name="T1" fmla="*/ 0 h 2410"/>
                <a:gd name="T2" fmla="*/ 0 w 147"/>
                <a:gd name="T3" fmla="*/ 256601485 h 2410"/>
                <a:gd name="T4" fmla="*/ 940496360 w 147"/>
                <a:gd name="T5" fmla="*/ 690188412 h 2410"/>
                <a:gd name="T6" fmla="*/ 1039587810 w 147"/>
                <a:gd name="T7" fmla="*/ 1194578513 h 2410"/>
                <a:gd name="T8" fmla="*/ 742582050 w 147"/>
                <a:gd name="T9" fmla="*/ 1840530286 h 2410"/>
                <a:gd name="T10" fmla="*/ 544533171 w 147"/>
                <a:gd name="T11" fmla="*/ 2147483647 h 2410"/>
                <a:gd name="T12" fmla="*/ 1039587810 w 147"/>
                <a:gd name="T13" fmla="*/ 2147483647 h 2410"/>
                <a:gd name="T14" fmla="*/ 1435550448 w 147"/>
                <a:gd name="T15" fmla="*/ 1858242068 h 2410"/>
                <a:gd name="T16" fmla="*/ 1683078594 w 147"/>
                <a:gd name="T17" fmla="*/ 1168010841 h 2410"/>
                <a:gd name="T18" fmla="*/ 1435550448 w 147"/>
                <a:gd name="T19" fmla="*/ 725611148 h 2410"/>
                <a:gd name="T20" fmla="*/ 1039587810 w 147"/>
                <a:gd name="T21" fmla="*/ 424731450 h 2410"/>
                <a:gd name="T22" fmla="*/ 0 w 147"/>
                <a:gd name="T23" fmla="*/ 0 h 24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2410"/>
                <a:gd name="T38" fmla="*/ 147 w 147"/>
                <a:gd name="T39" fmla="*/ 2410 h 24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2410">
                  <a:moveTo>
                    <a:pt x="0" y="0"/>
                  </a:moveTo>
                  <a:lnTo>
                    <a:pt x="0" y="226"/>
                  </a:lnTo>
                  <a:lnTo>
                    <a:pt x="80" y="596"/>
                  </a:lnTo>
                  <a:lnTo>
                    <a:pt x="91" y="1035"/>
                  </a:lnTo>
                  <a:lnTo>
                    <a:pt x="67" y="1599"/>
                  </a:lnTo>
                  <a:lnTo>
                    <a:pt x="46" y="2331"/>
                  </a:lnTo>
                  <a:lnTo>
                    <a:pt x="91" y="2410"/>
                  </a:lnTo>
                  <a:lnTo>
                    <a:pt x="125" y="1610"/>
                  </a:lnTo>
                  <a:lnTo>
                    <a:pt x="147" y="1014"/>
                  </a:lnTo>
                  <a:lnTo>
                    <a:pt x="125" y="631"/>
                  </a:lnTo>
                  <a:lnTo>
                    <a:pt x="91" y="372"/>
                  </a:lnTo>
                  <a:lnTo>
                    <a:pt x="0"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grpSp>
          <p:nvGrpSpPr>
            <p:cNvPr id="9" name="Group 11"/>
            <p:cNvGrpSpPr>
              <a:grpSpLocks/>
            </p:cNvGrpSpPr>
            <p:nvPr/>
          </p:nvGrpSpPr>
          <p:grpSpPr bwMode="auto">
            <a:xfrm>
              <a:off x="5661538" y="5794312"/>
              <a:ext cx="450850" cy="479425"/>
              <a:chOff x="1250" y="1580"/>
              <a:chExt cx="544" cy="1159"/>
            </a:xfrm>
          </p:grpSpPr>
          <p:sp>
            <p:nvSpPr>
              <p:cNvPr id="10" name="Freeform 12"/>
              <p:cNvSpPr>
                <a:spLocks/>
              </p:cNvSpPr>
              <p:nvPr/>
            </p:nvSpPr>
            <p:spPr bwMode="auto">
              <a:xfrm>
                <a:off x="1402" y="1580"/>
                <a:ext cx="208" cy="236"/>
              </a:xfrm>
              <a:custGeom>
                <a:avLst/>
                <a:gdLst>
                  <a:gd name="T0" fmla="*/ 19 w 416"/>
                  <a:gd name="T1" fmla="*/ 18 h 472"/>
                  <a:gd name="T2" fmla="*/ 20 w 416"/>
                  <a:gd name="T3" fmla="*/ 7 h 472"/>
                  <a:gd name="T4" fmla="*/ 18 w 416"/>
                  <a:gd name="T5" fmla="*/ 2 h 472"/>
                  <a:gd name="T6" fmla="*/ 14 w 416"/>
                  <a:gd name="T7" fmla="*/ 0 h 472"/>
                  <a:gd name="T8" fmla="*/ 10 w 416"/>
                  <a:gd name="T9" fmla="*/ 0 h 472"/>
                  <a:gd name="T10" fmla="*/ 7 w 416"/>
                  <a:gd name="T11" fmla="*/ 3 h 472"/>
                  <a:gd name="T12" fmla="*/ 3 w 416"/>
                  <a:gd name="T13" fmla="*/ 7 h 472"/>
                  <a:gd name="T14" fmla="*/ 0 w 416"/>
                  <a:gd name="T15" fmla="*/ 19 h 472"/>
                  <a:gd name="T16" fmla="*/ 1 w 416"/>
                  <a:gd name="T17" fmla="*/ 26 h 472"/>
                  <a:gd name="T18" fmla="*/ 3 w 416"/>
                  <a:gd name="T19" fmla="*/ 30 h 472"/>
                  <a:gd name="T20" fmla="*/ 7 w 416"/>
                  <a:gd name="T21" fmla="*/ 30 h 472"/>
                  <a:gd name="T22" fmla="*/ 14 w 416"/>
                  <a:gd name="T23" fmla="*/ 26 h 472"/>
                  <a:gd name="T24" fmla="*/ 18 w 416"/>
                  <a:gd name="T25" fmla="*/ 21 h 472"/>
                  <a:gd name="T26" fmla="*/ 25 w 416"/>
                  <a:gd name="T27" fmla="*/ 23 h 472"/>
                  <a:gd name="T28" fmla="*/ 26 w 416"/>
                  <a:gd name="T29" fmla="*/ 21 h 472"/>
                  <a:gd name="T30" fmla="*/ 19 w 416"/>
                  <a:gd name="T31" fmla="*/ 18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6"/>
                  <a:gd name="T49" fmla="*/ 0 h 472"/>
                  <a:gd name="T50" fmla="*/ 416 w 416"/>
                  <a:gd name="T51" fmla="*/ 472 h 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6" h="472">
                    <a:moveTo>
                      <a:pt x="304" y="281"/>
                    </a:moveTo>
                    <a:lnTo>
                      <a:pt x="316" y="123"/>
                    </a:lnTo>
                    <a:lnTo>
                      <a:pt x="282" y="22"/>
                    </a:lnTo>
                    <a:lnTo>
                      <a:pt x="226" y="0"/>
                    </a:lnTo>
                    <a:lnTo>
                      <a:pt x="159" y="0"/>
                    </a:lnTo>
                    <a:lnTo>
                      <a:pt x="102" y="33"/>
                    </a:lnTo>
                    <a:lnTo>
                      <a:pt x="45" y="123"/>
                    </a:lnTo>
                    <a:lnTo>
                      <a:pt x="0" y="292"/>
                    </a:lnTo>
                    <a:lnTo>
                      <a:pt x="13" y="415"/>
                    </a:lnTo>
                    <a:lnTo>
                      <a:pt x="58" y="472"/>
                    </a:lnTo>
                    <a:lnTo>
                      <a:pt x="125" y="472"/>
                    </a:lnTo>
                    <a:lnTo>
                      <a:pt x="237" y="415"/>
                    </a:lnTo>
                    <a:lnTo>
                      <a:pt x="282" y="330"/>
                    </a:lnTo>
                    <a:lnTo>
                      <a:pt x="394" y="365"/>
                    </a:lnTo>
                    <a:lnTo>
                      <a:pt x="416" y="330"/>
                    </a:lnTo>
                    <a:lnTo>
                      <a:pt x="304" y="281"/>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dirty="0"/>
              </a:p>
            </p:txBody>
          </p:sp>
          <p:sp>
            <p:nvSpPr>
              <p:cNvPr id="11" name="Freeform 13"/>
              <p:cNvSpPr>
                <a:spLocks/>
              </p:cNvSpPr>
              <p:nvPr/>
            </p:nvSpPr>
            <p:spPr bwMode="auto">
              <a:xfrm>
                <a:off x="1307" y="1854"/>
                <a:ext cx="157" cy="442"/>
              </a:xfrm>
              <a:custGeom>
                <a:avLst/>
                <a:gdLst>
                  <a:gd name="T0" fmla="*/ 16 w 315"/>
                  <a:gd name="T1" fmla="*/ 3 h 885"/>
                  <a:gd name="T2" fmla="*/ 15 w 315"/>
                  <a:gd name="T3" fmla="*/ 0 h 885"/>
                  <a:gd name="T4" fmla="*/ 10 w 315"/>
                  <a:gd name="T5" fmla="*/ 0 h 885"/>
                  <a:gd name="T6" fmla="*/ 7 w 315"/>
                  <a:gd name="T7" fmla="*/ 3 h 885"/>
                  <a:gd name="T8" fmla="*/ 5 w 315"/>
                  <a:gd name="T9" fmla="*/ 10 h 885"/>
                  <a:gd name="T10" fmla="*/ 3 w 315"/>
                  <a:gd name="T11" fmla="*/ 22 h 885"/>
                  <a:gd name="T12" fmla="*/ 5 w 315"/>
                  <a:gd name="T13" fmla="*/ 29 h 885"/>
                  <a:gd name="T14" fmla="*/ 3 w 315"/>
                  <a:gd name="T15" fmla="*/ 36 h 885"/>
                  <a:gd name="T16" fmla="*/ 0 w 315"/>
                  <a:gd name="T17" fmla="*/ 42 h 885"/>
                  <a:gd name="T18" fmla="*/ 0 w 315"/>
                  <a:gd name="T19" fmla="*/ 50 h 885"/>
                  <a:gd name="T20" fmla="*/ 3 w 315"/>
                  <a:gd name="T21" fmla="*/ 55 h 885"/>
                  <a:gd name="T22" fmla="*/ 9 w 315"/>
                  <a:gd name="T23" fmla="*/ 55 h 885"/>
                  <a:gd name="T24" fmla="*/ 14 w 315"/>
                  <a:gd name="T25" fmla="*/ 49 h 885"/>
                  <a:gd name="T26" fmla="*/ 17 w 315"/>
                  <a:gd name="T27" fmla="*/ 39 h 885"/>
                  <a:gd name="T28" fmla="*/ 19 w 315"/>
                  <a:gd name="T29" fmla="*/ 26 h 885"/>
                  <a:gd name="T30" fmla="*/ 19 w 315"/>
                  <a:gd name="T31" fmla="*/ 13 h 885"/>
                  <a:gd name="T32" fmla="*/ 17 w 315"/>
                  <a:gd name="T33" fmla="*/ 6 h 885"/>
                  <a:gd name="T34" fmla="*/ 16 w 315"/>
                  <a:gd name="T35" fmla="*/ 3 h 8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5"/>
                  <a:gd name="T55" fmla="*/ 0 h 885"/>
                  <a:gd name="T56" fmla="*/ 315 w 315"/>
                  <a:gd name="T57" fmla="*/ 885 h 8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5" h="885">
                    <a:moveTo>
                      <a:pt x="270" y="50"/>
                    </a:moveTo>
                    <a:lnTo>
                      <a:pt x="248" y="0"/>
                    </a:lnTo>
                    <a:lnTo>
                      <a:pt x="164" y="5"/>
                    </a:lnTo>
                    <a:lnTo>
                      <a:pt x="119" y="50"/>
                    </a:lnTo>
                    <a:lnTo>
                      <a:pt x="84" y="175"/>
                    </a:lnTo>
                    <a:lnTo>
                      <a:pt x="63" y="360"/>
                    </a:lnTo>
                    <a:lnTo>
                      <a:pt x="80" y="478"/>
                    </a:lnTo>
                    <a:lnTo>
                      <a:pt x="50" y="580"/>
                    </a:lnTo>
                    <a:lnTo>
                      <a:pt x="0" y="682"/>
                    </a:lnTo>
                    <a:lnTo>
                      <a:pt x="11" y="812"/>
                    </a:lnTo>
                    <a:lnTo>
                      <a:pt x="63" y="885"/>
                    </a:lnTo>
                    <a:lnTo>
                      <a:pt x="151" y="885"/>
                    </a:lnTo>
                    <a:lnTo>
                      <a:pt x="237" y="794"/>
                    </a:lnTo>
                    <a:lnTo>
                      <a:pt x="287" y="631"/>
                    </a:lnTo>
                    <a:lnTo>
                      <a:pt x="315" y="422"/>
                    </a:lnTo>
                    <a:lnTo>
                      <a:pt x="315" y="220"/>
                    </a:lnTo>
                    <a:lnTo>
                      <a:pt x="287" y="108"/>
                    </a:lnTo>
                    <a:lnTo>
                      <a:pt x="270" y="5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12" name="Freeform 14"/>
              <p:cNvSpPr>
                <a:spLocks/>
              </p:cNvSpPr>
              <p:nvPr/>
            </p:nvSpPr>
            <p:spPr bwMode="auto">
              <a:xfrm>
                <a:off x="1389" y="1889"/>
                <a:ext cx="405" cy="119"/>
              </a:xfrm>
              <a:custGeom>
                <a:avLst/>
                <a:gdLst>
                  <a:gd name="T0" fmla="*/ 2 w 810"/>
                  <a:gd name="T1" fmla="*/ 1 h 237"/>
                  <a:gd name="T2" fmla="*/ 0 w 810"/>
                  <a:gd name="T3" fmla="*/ 4 h 237"/>
                  <a:gd name="T4" fmla="*/ 2 w 810"/>
                  <a:gd name="T5" fmla="*/ 8 h 237"/>
                  <a:gd name="T6" fmla="*/ 6 w 810"/>
                  <a:gd name="T7" fmla="*/ 11 h 237"/>
                  <a:gd name="T8" fmla="*/ 14 w 810"/>
                  <a:gd name="T9" fmla="*/ 14 h 237"/>
                  <a:gd name="T10" fmla="*/ 24 w 810"/>
                  <a:gd name="T11" fmla="*/ 15 h 237"/>
                  <a:gd name="T12" fmla="*/ 38 w 810"/>
                  <a:gd name="T13" fmla="*/ 15 h 237"/>
                  <a:gd name="T14" fmla="*/ 45 w 810"/>
                  <a:gd name="T15" fmla="*/ 14 h 237"/>
                  <a:gd name="T16" fmla="*/ 49 w 810"/>
                  <a:gd name="T17" fmla="*/ 14 h 237"/>
                  <a:gd name="T18" fmla="*/ 51 w 810"/>
                  <a:gd name="T19" fmla="*/ 11 h 237"/>
                  <a:gd name="T20" fmla="*/ 50 w 810"/>
                  <a:gd name="T21" fmla="*/ 8 h 237"/>
                  <a:gd name="T22" fmla="*/ 48 w 810"/>
                  <a:gd name="T23" fmla="*/ 9 h 237"/>
                  <a:gd name="T24" fmla="*/ 46 w 810"/>
                  <a:gd name="T25" fmla="*/ 11 h 237"/>
                  <a:gd name="T26" fmla="*/ 43 w 810"/>
                  <a:gd name="T27" fmla="*/ 11 h 237"/>
                  <a:gd name="T28" fmla="*/ 42 w 810"/>
                  <a:gd name="T29" fmla="*/ 9 h 237"/>
                  <a:gd name="T30" fmla="*/ 39 w 810"/>
                  <a:gd name="T31" fmla="*/ 10 h 237"/>
                  <a:gd name="T32" fmla="*/ 39 w 810"/>
                  <a:gd name="T33" fmla="*/ 12 h 237"/>
                  <a:gd name="T34" fmla="*/ 31 w 810"/>
                  <a:gd name="T35" fmla="*/ 13 h 237"/>
                  <a:gd name="T36" fmla="*/ 24 w 810"/>
                  <a:gd name="T37" fmla="*/ 13 h 237"/>
                  <a:gd name="T38" fmla="*/ 17 w 810"/>
                  <a:gd name="T39" fmla="*/ 11 h 237"/>
                  <a:gd name="T40" fmla="*/ 11 w 810"/>
                  <a:gd name="T41" fmla="*/ 8 h 237"/>
                  <a:gd name="T42" fmla="*/ 7 w 810"/>
                  <a:gd name="T43" fmla="*/ 4 h 237"/>
                  <a:gd name="T44" fmla="*/ 6 w 810"/>
                  <a:gd name="T45" fmla="*/ 2 h 237"/>
                  <a:gd name="T46" fmla="*/ 3 w 810"/>
                  <a:gd name="T47" fmla="*/ 0 h 237"/>
                  <a:gd name="T48" fmla="*/ 2 w 810"/>
                  <a:gd name="T49" fmla="*/ 1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0"/>
                  <a:gd name="T76" fmla="*/ 0 h 237"/>
                  <a:gd name="T77" fmla="*/ 810 w 810"/>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0" h="237">
                    <a:moveTo>
                      <a:pt x="22" y="11"/>
                    </a:moveTo>
                    <a:lnTo>
                      <a:pt x="0" y="63"/>
                    </a:lnTo>
                    <a:lnTo>
                      <a:pt x="22" y="113"/>
                    </a:lnTo>
                    <a:lnTo>
                      <a:pt x="107" y="170"/>
                    </a:lnTo>
                    <a:lnTo>
                      <a:pt x="224" y="220"/>
                    </a:lnTo>
                    <a:lnTo>
                      <a:pt x="370" y="237"/>
                    </a:lnTo>
                    <a:lnTo>
                      <a:pt x="596" y="237"/>
                    </a:lnTo>
                    <a:lnTo>
                      <a:pt x="708" y="215"/>
                    </a:lnTo>
                    <a:lnTo>
                      <a:pt x="782" y="220"/>
                    </a:lnTo>
                    <a:lnTo>
                      <a:pt x="810" y="170"/>
                    </a:lnTo>
                    <a:lnTo>
                      <a:pt x="792" y="113"/>
                    </a:lnTo>
                    <a:lnTo>
                      <a:pt x="758" y="136"/>
                    </a:lnTo>
                    <a:lnTo>
                      <a:pt x="725" y="164"/>
                    </a:lnTo>
                    <a:lnTo>
                      <a:pt x="674" y="164"/>
                    </a:lnTo>
                    <a:lnTo>
                      <a:pt x="657" y="130"/>
                    </a:lnTo>
                    <a:lnTo>
                      <a:pt x="624" y="147"/>
                    </a:lnTo>
                    <a:lnTo>
                      <a:pt x="613" y="181"/>
                    </a:lnTo>
                    <a:lnTo>
                      <a:pt x="506" y="198"/>
                    </a:lnTo>
                    <a:lnTo>
                      <a:pt x="377" y="198"/>
                    </a:lnTo>
                    <a:lnTo>
                      <a:pt x="258" y="164"/>
                    </a:lnTo>
                    <a:lnTo>
                      <a:pt x="174" y="113"/>
                    </a:lnTo>
                    <a:lnTo>
                      <a:pt x="123" y="63"/>
                    </a:lnTo>
                    <a:lnTo>
                      <a:pt x="90" y="18"/>
                    </a:lnTo>
                    <a:lnTo>
                      <a:pt x="56" y="0"/>
                    </a:lnTo>
                    <a:lnTo>
                      <a:pt x="22" y="11"/>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13" name="Freeform 15"/>
              <p:cNvSpPr>
                <a:spLocks/>
              </p:cNvSpPr>
              <p:nvPr/>
            </p:nvSpPr>
            <p:spPr bwMode="auto">
              <a:xfrm>
                <a:off x="1390" y="1769"/>
                <a:ext cx="378" cy="138"/>
              </a:xfrm>
              <a:custGeom>
                <a:avLst/>
                <a:gdLst>
                  <a:gd name="T0" fmla="*/ 0 w 755"/>
                  <a:gd name="T1" fmla="*/ 16 h 275"/>
                  <a:gd name="T2" fmla="*/ 3 w 755"/>
                  <a:gd name="T3" fmla="*/ 12 h 275"/>
                  <a:gd name="T4" fmla="*/ 7 w 755"/>
                  <a:gd name="T5" fmla="*/ 12 h 275"/>
                  <a:gd name="T6" fmla="*/ 11 w 755"/>
                  <a:gd name="T7" fmla="*/ 13 h 275"/>
                  <a:gd name="T8" fmla="*/ 16 w 755"/>
                  <a:gd name="T9" fmla="*/ 13 h 275"/>
                  <a:gd name="T10" fmla="*/ 23 w 755"/>
                  <a:gd name="T11" fmla="*/ 12 h 275"/>
                  <a:gd name="T12" fmla="*/ 28 w 755"/>
                  <a:gd name="T13" fmla="*/ 9 h 275"/>
                  <a:gd name="T14" fmla="*/ 31 w 755"/>
                  <a:gd name="T15" fmla="*/ 8 h 275"/>
                  <a:gd name="T16" fmla="*/ 35 w 755"/>
                  <a:gd name="T17" fmla="*/ 3 h 275"/>
                  <a:gd name="T18" fmla="*/ 40 w 755"/>
                  <a:gd name="T19" fmla="*/ 0 h 275"/>
                  <a:gd name="T20" fmla="*/ 46 w 755"/>
                  <a:gd name="T21" fmla="*/ 2 h 275"/>
                  <a:gd name="T22" fmla="*/ 48 w 755"/>
                  <a:gd name="T23" fmla="*/ 4 h 275"/>
                  <a:gd name="T24" fmla="*/ 45 w 755"/>
                  <a:gd name="T25" fmla="*/ 6 h 275"/>
                  <a:gd name="T26" fmla="*/ 41 w 755"/>
                  <a:gd name="T27" fmla="*/ 5 h 275"/>
                  <a:gd name="T28" fmla="*/ 38 w 755"/>
                  <a:gd name="T29" fmla="*/ 6 h 275"/>
                  <a:gd name="T30" fmla="*/ 36 w 755"/>
                  <a:gd name="T31" fmla="*/ 9 h 275"/>
                  <a:gd name="T32" fmla="*/ 33 w 755"/>
                  <a:gd name="T33" fmla="*/ 10 h 275"/>
                  <a:gd name="T34" fmla="*/ 29 w 755"/>
                  <a:gd name="T35" fmla="*/ 12 h 275"/>
                  <a:gd name="T36" fmla="*/ 25 w 755"/>
                  <a:gd name="T37" fmla="*/ 14 h 275"/>
                  <a:gd name="T38" fmla="*/ 21 w 755"/>
                  <a:gd name="T39" fmla="*/ 16 h 275"/>
                  <a:gd name="T40" fmla="*/ 14 w 755"/>
                  <a:gd name="T41" fmla="*/ 17 h 275"/>
                  <a:gd name="T42" fmla="*/ 7 w 755"/>
                  <a:gd name="T43" fmla="*/ 18 h 275"/>
                  <a:gd name="T44" fmla="*/ 3 w 755"/>
                  <a:gd name="T45" fmla="*/ 18 h 275"/>
                  <a:gd name="T46" fmla="*/ 0 w 755"/>
                  <a:gd name="T47" fmla="*/ 16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275"/>
                  <a:gd name="T74" fmla="*/ 755 w 755"/>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275">
                    <a:moveTo>
                      <a:pt x="0" y="243"/>
                    </a:moveTo>
                    <a:lnTo>
                      <a:pt x="34" y="187"/>
                    </a:lnTo>
                    <a:lnTo>
                      <a:pt x="103" y="187"/>
                    </a:lnTo>
                    <a:lnTo>
                      <a:pt x="170" y="202"/>
                    </a:lnTo>
                    <a:lnTo>
                      <a:pt x="249" y="202"/>
                    </a:lnTo>
                    <a:lnTo>
                      <a:pt x="357" y="187"/>
                    </a:lnTo>
                    <a:lnTo>
                      <a:pt x="441" y="141"/>
                    </a:lnTo>
                    <a:lnTo>
                      <a:pt x="490" y="118"/>
                    </a:lnTo>
                    <a:lnTo>
                      <a:pt x="553" y="40"/>
                    </a:lnTo>
                    <a:lnTo>
                      <a:pt x="637" y="0"/>
                    </a:lnTo>
                    <a:lnTo>
                      <a:pt x="727" y="17"/>
                    </a:lnTo>
                    <a:lnTo>
                      <a:pt x="755" y="56"/>
                    </a:lnTo>
                    <a:lnTo>
                      <a:pt x="712" y="84"/>
                    </a:lnTo>
                    <a:lnTo>
                      <a:pt x="643" y="73"/>
                    </a:lnTo>
                    <a:lnTo>
                      <a:pt x="604" y="90"/>
                    </a:lnTo>
                    <a:lnTo>
                      <a:pt x="576" y="135"/>
                    </a:lnTo>
                    <a:lnTo>
                      <a:pt x="525" y="157"/>
                    </a:lnTo>
                    <a:lnTo>
                      <a:pt x="452" y="191"/>
                    </a:lnTo>
                    <a:lnTo>
                      <a:pt x="389" y="219"/>
                    </a:lnTo>
                    <a:lnTo>
                      <a:pt x="322" y="243"/>
                    </a:lnTo>
                    <a:lnTo>
                      <a:pt x="215" y="258"/>
                    </a:lnTo>
                    <a:lnTo>
                      <a:pt x="103" y="275"/>
                    </a:lnTo>
                    <a:lnTo>
                      <a:pt x="45" y="275"/>
                    </a:lnTo>
                    <a:lnTo>
                      <a:pt x="0" y="243"/>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14" name="Freeform 16"/>
              <p:cNvSpPr>
                <a:spLocks/>
              </p:cNvSpPr>
              <p:nvPr/>
            </p:nvSpPr>
            <p:spPr bwMode="auto">
              <a:xfrm>
                <a:off x="1250" y="2177"/>
                <a:ext cx="132" cy="562"/>
              </a:xfrm>
              <a:custGeom>
                <a:avLst/>
                <a:gdLst>
                  <a:gd name="T0" fmla="*/ 13 w 265"/>
                  <a:gd name="T1" fmla="*/ 0 h 1126"/>
                  <a:gd name="T2" fmla="*/ 9 w 265"/>
                  <a:gd name="T3" fmla="*/ 5 h 1126"/>
                  <a:gd name="T4" fmla="*/ 9 w 265"/>
                  <a:gd name="T5" fmla="*/ 12 h 1126"/>
                  <a:gd name="T6" fmla="*/ 10 w 265"/>
                  <a:gd name="T7" fmla="*/ 20 h 1126"/>
                  <a:gd name="T8" fmla="*/ 11 w 265"/>
                  <a:gd name="T9" fmla="*/ 29 h 1126"/>
                  <a:gd name="T10" fmla="*/ 11 w 265"/>
                  <a:gd name="T11" fmla="*/ 36 h 1126"/>
                  <a:gd name="T12" fmla="*/ 11 w 265"/>
                  <a:gd name="T13" fmla="*/ 45 h 1126"/>
                  <a:gd name="T14" fmla="*/ 11 w 265"/>
                  <a:gd name="T15" fmla="*/ 53 h 1126"/>
                  <a:gd name="T16" fmla="*/ 10 w 265"/>
                  <a:gd name="T17" fmla="*/ 57 h 1126"/>
                  <a:gd name="T18" fmla="*/ 4 w 265"/>
                  <a:gd name="T19" fmla="*/ 61 h 1126"/>
                  <a:gd name="T20" fmla="*/ 0 w 265"/>
                  <a:gd name="T21" fmla="*/ 66 h 1126"/>
                  <a:gd name="T22" fmla="*/ 0 w 265"/>
                  <a:gd name="T23" fmla="*/ 67 h 1126"/>
                  <a:gd name="T24" fmla="*/ 3 w 265"/>
                  <a:gd name="T25" fmla="*/ 70 h 1126"/>
                  <a:gd name="T26" fmla="*/ 5 w 265"/>
                  <a:gd name="T27" fmla="*/ 70 h 1126"/>
                  <a:gd name="T28" fmla="*/ 10 w 265"/>
                  <a:gd name="T29" fmla="*/ 62 h 1126"/>
                  <a:gd name="T30" fmla="*/ 13 w 265"/>
                  <a:gd name="T31" fmla="*/ 57 h 1126"/>
                  <a:gd name="T32" fmla="*/ 14 w 265"/>
                  <a:gd name="T33" fmla="*/ 57 h 1126"/>
                  <a:gd name="T34" fmla="*/ 15 w 265"/>
                  <a:gd name="T35" fmla="*/ 54 h 1126"/>
                  <a:gd name="T36" fmla="*/ 14 w 265"/>
                  <a:gd name="T37" fmla="*/ 51 h 1126"/>
                  <a:gd name="T38" fmla="*/ 14 w 265"/>
                  <a:gd name="T39" fmla="*/ 40 h 1126"/>
                  <a:gd name="T40" fmla="*/ 15 w 265"/>
                  <a:gd name="T41" fmla="*/ 28 h 1126"/>
                  <a:gd name="T42" fmla="*/ 15 w 265"/>
                  <a:gd name="T43" fmla="*/ 17 h 1126"/>
                  <a:gd name="T44" fmla="*/ 16 w 265"/>
                  <a:gd name="T45" fmla="*/ 9 h 1126"/>
                  <a:gd name="T46" fmla="*/ 15 w 265"/>
                  <a:gd name="T47" fmla="*/ 3 h 1126"/>
                  <a:gd name="T48" fmla="*/ 14 w 265"/>
                  <a:gd name="T49" fmla="*/ 2 h 1126"/>
                  <a:gd name="T50" fmla="*/ 13 w 265"/>
                  <a:gd name="T51" fmla="*/ 0 h 1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5"/>
                  <a:gd name="T79" fmla="*/ 0 h 1126"/>
                  <a:gd name="T80" fmla="*/ 265 w 265"/>
                  <a:gd name="T81" fmla="*/ 1126 h 1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5" h="1126">
                    <a:moveTo>
                      <a:pt x="213" y="0"/>
                    </a:moveTo>
                    <a:lnTo>
                      <a:pt x="151" y="84"/>
                    </a:lnTo>
                    <a:lnTo>
                      <a:pt x="146" y="202"/>
                    </a:lnTo>
                    <a:lnTo>
                      <a:pt x="168" y="321"/>
                    </a:lnTo>
                    <a:lnTo>
                      <a:pt x="181" y="467"/>
                    </a:lnTo>
                    <a:lnTo>
                      <a:pt x="185" y="584"/>
                    </a:lnTo>
                    <a:lnTo>
                      <a:pt x="181" y="726"/>
                    </a:lnTo>
                    <a:lnTo>
                      <a:pt x="185" y="855"/>
                    </a:lnTo>
                    <a:lnTo>
                      <a:pt x="164" y="922"/>
                    </a:lnTo>
                    <a:lnTo>
                      <a:pt x="78" y="990"/>
                    </a:lnTo>
                    <a:lnTo>
                      <a:pt x="0" y="1057"/>
                    </a:lnTo>
                    <a:lnTo>
                      <a:pt x="0" y="1081"/>
                    </a:lnTo>
                    <a:lnTo>
                      <a:pt x="62" y="1126"/>
                    </a:lnTo>
                    <a:lnTo>
                      <a:pt x="95" y="1126"/>
                    </a:lnTo>
                    <a:lnTo>
                      <a:pt x="164" y="1007"/>
                    </a:lnTo>
                    <a:lnTo>
                      <a:pt x="213" y="928"/>
                    </a:lnTo>
                    <a:lnTo>
                      <a:pt x="237" y="922"/>
                    </a:lnTo>
                    <a:lnTo>
                      <a:pt x="248" y="877"/>
                    </a:lnTo>
                    <a:lnTo>
                      <a:pt x="231" y="821"/>
                    </a:lnTo>
                    <a:lnTo>
                      <a:pt x="237" y="641"/>
                    </a:lnTo>
                    <a:lnTo>
                      <a:pt x="248" y="450"/>
                    </a:lnTo>
                    <a:lnTo>
                      <a:pt x="248" y="280"/>
                    </a:lnTo>
                    <a:lnTo>
                      <a:pt x="265" y="145"/>
                    </a:lnTo>
                    <a:lnTo>
                      <a:pt x="254" y="61"/>
                    </a:lnTo>
                    <a:lnTo>
                      <a:pt x="231" y="33"/>
                    </a:lnTo>
                    <a:lnTo>
                      <a:pt x="213"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15" name="Freeform 17"/>
              <p:cNvSpPr>
                <a:spLocks/>
              </p:cNvSpPr>
              <p:nvPr/>
            </p:nvSpPr>
            <p:spPr bwMode="auto">
              <a:xfrm>
                <a:off x="1376" y="2177"/>
                <a:ext cx="137" cy="501"/>
              </a:xfrm>
              <a:custGeom>
                <a:avLst/>
                <a:gdLst>
                  <a:gd name="T0" fmla="*/ 2 w 276"/>
                  <a:gd name="T1" fmla="*/ 0 h 1003"/>
                  <a:gd name="T2" fmla="*/ 6 w 276"/>
                  <a:gd name="T3" fmla="*/ 3 h 1003"/>
                  <a:gd name="T4" fmla="*/ 8 w 276"/>
                  <a:gd name="T5" fmla="*/ 9 h 1003"/>
                  <a:gd name="T6" fmla="*/ 10 w 276"/>
                  <a:gd name="T7" fmla="*/ 20 h 1003"/>
                  <a:gd name="T8" fmla="*/ 11 w 276"/>
                  <a:gd name="T9" fmla="*/ 30 h 1003"/>
                  <a:gd name="T10" fmla="*/ 10 w 276"/>
                  <a:gd name="T11" fmla="*/ 37 h 1003"/>
                  <a:gd name="T12" fmla="*/ 8 w 276"/>
                  <a:gd name="T13" fmla="*/ 43 h 1003"/>
                  <a:gd name="T14" fmla="*/ 7 w 276"/>
                  <a:gd name="T15" fmla="*/ 47 h 1003"/>
                  <a:gd name="T16" fmla="*/ 7 w 276"/>
                  <a:gd name="T17" fmla="*/ 49 h 1003"/>
                  <a:gd name="T18" fmla="*/ 10 w 276"/>
                  <a:gd name="T19" fmla="*/ 53 h 1003"/>
                  <a:gd name="T20" fmla="*/ 16 w 276"/>
                  <a:gd name="T21" fmla="*/ 57 h 1003"/>
                  <a:gd name="T22" fmla="*/ 17 w 276"/>
                  <a:gd name="T23" fmla="*/ 58 h 1003"/>
                  <a:gd name="T24" fmla="*/ 14 w 276"/>
                  <a:gd name="T25" fmla="*/ 62 h 1003"/>
                  <a:gd name="T26" fmla="*/ 12 w 276"/>
                  <a:gd name="T27" fmla="*/ 62 h 1003"/>
                  <a:gd name="T28" fmla="*/ 7 w 276"/>
                  <a:gd name="T29" fmla="*/ 55 h 1003"/>
                  <a:gd name="T30" fmla="*/ 3 w 276"/>
                  <a:gd name="T31" fmla="*/ 51 h 1003"/>
                  <a:gd name="T32" fmla="*/ 2 w 276"/>
                  <a:gd name="T33" fmla="*/ 49 h 1003"/>
                  <a:gd name="T34" fmla="*/ 3 w 276"/>
                  <a:gd name="T35" fmla="*/ 47 h 1003"/>
                  <a:gd name="T36" fmla="*/ 4 w 276"/>
                  <a:gd name="T37" fmla="*/ 45 h 1003"/>
                  <a:gd name="T38" fmla="*/ 7 w 276"/>
                  <a:gd name="T39" fmla="*/ 38 h 1003"/>
                  <a:gd name="T40" fmla="*/ 8 w 276"/>
                  <a:gd name="T41" fmla="*/ 31 h 1003"/>
                  <a:gd name="T42" fmla="*/ 7 w 276"/>
                  <a:gd name="T43" fmla="*/ 26 h 1003"/>
                  <a:gd name="T44" fmla="*/ 5 w 276"/>
                  <a:gd name="T45" fmla="*/ 16 h 1003"/>
                  <a:gd name="T46" fmla="*/ 2 w 276"/>
                  <a:gd name="T47" fmla="*/ 11 h 1003"/>
                  <a:gd name="T48" fmla="*/ 0 w 276"/>
                  <a:gd name="T49" fmla="*/ 7 h 1003"/>
                  <a:gd name="T50" fmla="*/ 0 w 276"/>
                  <a:gd name="T51" fmla="*/ 2 h 1003"/>
                  <a:gd name="T52" fmla="*/ 2 w 276"/>
                  <a:gd name="T53" fmla="*/ 0 h 10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1003"/>
                  <a:gd name="T83" fmla="*/ 276 w 276"/>
                  <a:gd name="T84" fmla="*/ 1003 h 10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1003">
                    <a:moveTo>
                      <a:pt x="35" y="0"/>
                    </a:moveTo>
                    <a:lnTo>
                      <a:pt x="102" y="56"/>
                    </a:lnTo>
                    <a:lnTo>
                      <a:pt x="136" y="157"/>
                    </a:lnTo>
                    <a:lnTo>
                      <a:pt x="170" y="327"/>
                    </a:lnTo>
                    <a:lnTo>
                      <a:pt x="187" y="480"/>
                    </a:lnTo>
                    <a:lnTo>
                      <a:pt x="170" y="592"/>
                    </a:lnTo>
                    <a:lnTo>
                      <a:pt x="142" y="693"/>
                    </a:lnTo>
                    <a:lnTo>
                      <a:pt x="119" y="760"/>
                    </a:lnTo>
                    <a:lnTo>
                      <a:pt x="119" y="794"/>
                    </a:lnTo>
                    <a:lnTo>
                      <a:pt x="175" y="850"/>
                    </a:lnTo>
                    <a:lnTo>
                      <a:pt x="271" y="912"/>
                    </a:lnTo>
                    <a:lnTo>
                      <a:pt x="276" y="936"/>
                    </a:lnTo>
                    <a:lnTo>
                      <a:pt x="226" y="1003"/>
                    </a:lnTo>
                    <a:lnTo>
                      <a:pt x="203" y="1003"/>
                    </a:lnTo>
                    <a:lnTo>
                      <a:pt x="119" y="884"/>
                    </a:lnTo>
                    <a:lnTo>
                      <a:pt x="52" y="828"/>
                    </a:lnTo>
                    <a:lnTo>
                      <a:pt x="41" y="794"/>
                    </a:lnTo>
                    <a:lnTo>
                      <a:pt x="52" y="760"/>
                    </a:lnTo>
                    <a:lnTo>
                      <a:pt x="74" y="732"/>
                    </a:lnTo>
                    <a:lnTo>
                      <a:pt x="119" y="613"/>
                    </a:lnTo>
                    <a:lnTo>
                      <a:pt x="136" y="508"/>
                    </a:lnTo>
                    <a:lnTo>
                      <a:pt x="125" y="428"/>
                    </a:lnTo>
                    <a:lnTo>
                      <a:pt x="91" y="271"/>
                    </a:lnTo>
                    <a:lnTo>
                      <a:pt x="35" y="185"/>
                    </a:lnTo>
                    <a:lnTo>
                      <a:pt x="0" y="125"/>
                    </a:lnTo>
                    <a:lnTo>
                      <a:pt x="7" y="34"/>
                    </a:lnTo>
                    <a:lnTo>
                      <a:pt x="35"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grpSp>
        <p:sp>
          <p:nvSpPr>
            <p:cNvPr id="16" name="AutoShape 18"/>
            <p:cNvSpPr>
              <a:spLocks noChangeArrowheads="1"/>
            </p:cNvSpPr>
            <p:nvPr/>
          </p:nvSpPr>
          <p:spPr bwMode="auto">
            <a:xfrm rot="1765905" flipH="1">
              <a:off x="6066351" y="5680012"/>
              <a:ext cx="207962" cy="71438"/>
            </a:xfrm>
            <a:prstGeom prst="parallelogram">
              <a:avLst>
                <a:gd name="adj" fmla="val 92117"/>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a:p>
          </p:txBody>
        </p:sp>
        <p:sp>
          <p:nvSpPr>
            <p:cNvPr id="17" name="AutoShape 19"/>
            <p:cNvSpPr>
              <a:spLocks noChangeArrowheads="1"/>
            </p:cNvSpPr>
            <p:nvPr/>
          </p:nvSpPr>
          <p:spPr bwMode="auto">
            <a:xfrm rot="1765905" flipH="1">
              <a:off x="6220338" y="5732400"/>
              <a:ext cx="207963" cy="77787"/>
            </a:xfrm>
            <a:prstGeom prst="parallelogram">
              <a:avLst>
                <a:gd name="adj" fmla="val 84599"/>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a:p>
          </p:txBody>
        </p:sp>
        <p:sp>
          <p:nvSpPr>
            <p:cNvPr id="18" name="AutoShape 20"/>
            <p:cNvSpPr>
              <a:spLocks noChangeArrowheads="1"/>
            </p:cNvSpPr>
            <p:nvPr/>
          </p:nvSpPr>
          <p:spPr bwMode="auto">
            <a:xfrm rot="2387941" flipH="1">
              <a:off x="6393376" y="5975287"/>
              <a:ext cx="265112" cy="65088"/>
            </a:xfrm>
            <a:prstGeom prst="parallelogram">
              <a:avLst>
                <a:gd name="adj" fmla="val 128888"/>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a:p>
          </p:txBody>
        </p:sp>
        <p:sp>
          <p:nvSpPr>
            <p:cNvPr id="19" name="AutoShape 21"/>
            <p:cNvSpPr>
              <a:spLocks noChangeArrowheads="1"/>
            </p:cNvSpPr>
            <p:nvPr/>
          </p:nvSpPr>
          <p:spPr bwMode="auto">
            <a:xfrm rot="1765905" flipH="1">
              <a:off x="6618801" y="5883212"/>
              <a:ext cx="207962" cy="85725"/>
            </a:xfrm>
            <a:prstGeom prst="parallelogram">
              <a:avLst>
                <a:gd name="adj" fmla="val 76765"/>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dirty="0"/>
            </a:p>
          </p:txBody>
        </p:sp>
        <p:sp>
          <p:nvSpPr>
            <p:cNvPr id="20" name="Freeform 22"/>
            <p:cNvSpPr>
              <a:spLocks/>
            </p:cNvSpPr>
            <p:nvPr/>
          </p:nvSpPr>
          <p:spPr bwMode="auto">
            <a:xfrm>
              <a:off x="6058413" y="5718112"/>
              <a:ext cx="819150" cy="330200"/>
            </a:xfrm>
            <a:custGeom>
              <a:avLst/>
              <a:gdLst>
                <a:gd name="T0" fmla="*/ 0 w 2196"/>
                <a:gd name="T1" fmla="*/ 0 h 1599"/>
                <a:gd name="T2" fmla="*/ 2147483647 w 2196"/>
                <a:gd name="T3" fmla="*/ 202558588 h 1599"/>
                <a:gd name="T4" fmla="*/ 2147483647 w 2196"/>
                <a:gd name="T5" fmla="*/ 501961461 h 1599"/>
                <a:gd name="T6" fmla="*/ 2147483647 w 2196"/>
                <a:gd name="T7" fmla="*/ 862984974 h 1599"/>
                <a:gd name="T8" fmla="*/ 2147483647 w 2196"/>
                <a:gd name="T9" fmla="*/ 1215266552 h 1599"/>
                <a:gd name="T10" fmla="*/ 2147483647 w 2196"/>
                <a:gd name="T11" fmla="*/ 1770020968 h 1599"/>
                <a:gd name="T12" fmla="*/ 2147483647 w 2196"/>
                <a:gd name="T13" fmla="*/ 1831684715 h 1599"/>
                <a:gd name="T14" fmla="*/ 2147483647 w 2196"/>
                <a:gd name="T15" fmla="*/ 1171215119 h 1599"/>
                <a:gd name="T16" fmla="*/ 2147483647 w 2196"/>
                <a:gd name="T17" fmla="*/ 739701672 h 1599"/>
                <a:gd name="T18" fmla="*/ 2147483647 w 2196"/>
                <a:gd name="T19" fmla="*/ 440298540 h 1599"/>
                <a:gd name="T20" fmla="*/ 1816653811 w 2196"/>
                <a:gd name="T21" fmla="*/ 167334788 h 1599"/>
                <a:gd name="T22" fmla="*/ 0 w 2196"/>
                <a:gd name="T23" fmla="*/ 0 h 1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6"/>
                <a:gd name="T37" fmla="*/ 0 h 1599"/>
                <a:gd name="T38" fmla="*/ 2196 w 2196"/>
                <a:gd name="T39" fmla="*/ 1599 h 15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6" h="1599">
                  <a:moveTo>
                    <a:pt x="0" y="0"/>
                  </a:moveTo>
                  <a:lnTo>
                    <a:pt x="315" y="180"/>
                  </a:lnTo>
                  <a:lnTo>
                    <a:pt x="743" y="440"/>
                  </a:lnTo>
                  <a:lnTo>
                    <a:pt x="1182" y="755"/>
                  </a:lnTo>
                  <a:lnTo>
                    <a:pt x="1576" y="1058"/>
                  </a:lnTo>
                  <a:lnTo>
                    <a:pt x="2185" y="1543"/>
                  </a:lnTo>
                  <a:lnTo>
                    <a:pt x="2196" y="1599"/>
                  </a:lnTo>
                  <a:lnTo>
                    <a:pt x="1453" y="1026"/>
                  </a:lnTo>
                  <a:lnTo>
                    <a:pt x="935" y="643"/>
                  </a:lnTo>
                  <a:lnTo>
                    <a:pt x="541" y="383"/>
                  </a:lnTo>
                  <a:lnTo>
                    <a:pt x="147" y="148"/>
                  </a:lnTo>
                  <a:lnTo>
                    <a:pt x="0"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21" name="Freeform 23"/>
            <p:cNvSpPr>
              <a:spLocks/>
            </p:cNvSpPr>
            <p:nvPr/>
          </p:nvSpPr>
          <p:spPr bwMode="auto">
            <a:xfrm>
              <a:off x="6119617" y="5879328"/>
              <a:ext cx="739775" cy="369888"/>
            </a:xfrm>
            <a:custGeom>
              <a:avLst/>
              <a:gdLst>
                <a:gd name="T0" fmla="*/ 0 w 1982"/>
                <a:gd name="T1" fmla="*/ 0 h 1791"/>
                <a:gd name="T2" fmla="*/ 2147483647 w 1982"/>
                <a:gd name="T3" fmla="*/ 308295781 h 1791"/>
                <a:gd name="T4" fmla="*/ 2147483647 w 1982"/>
                <a:gd name="T5" fmla="*/ 660651799 h 1791"/>
                <a:gd name="T6" fmla="*/ 2147483647 w 1982"/>
                <a:gd name="T7" fmla="*/ 995392500 h 1791"/>
                <a:gd name="T8" fmla="*/ 2147483647 w 1982"/>
                <a:gd name="T9" fmla="*/ 1497503242 h 1791"/>
                <a:gd name="T10" fmla="*/ 2147483647 w 1982"/>
                <a:gd name="T11" fmla="*/ 1990827958 h 1791"/>
                <a:gd name="T12" fmla="*/ 2147483647 w 1982"/>
                <a:gd name="T13" fmla="*/ 2052460245 h 1791"/>
                <a:gd name="T14" fmla="*/ 2147483647 w 1982"/>
                <a:gd name="T15" fmla="*/ 1532734909 h 1791"/>
                <a:gd name="T16" fmla="*/ 2147483647 w 1982"/>
                <a:gd name="T17" fmla="*/ 1171591317 h 1791"/>
                <a:gd name="T18" fmla="*/ 2147483647 w 1982"/>
                <a:gd name="T19" fmla="*/ 854466863 h 1791"/>
                <a:gd name="T20" fmla="*/ 2147483647 w 1982"/>
                <a:gd name="T21" fmla="*/ 554957623 h 1791"/>
                <a:gd name="T22" fmla="*/ 2147483647 w 1982"/>
                <a:gd name="T23" fmla="*/ 281893509 h 1791"/>
                <a:gd name="T24" fmla="*/ 0 w 1982"/>
                <a:gd name="T25" fmla="*/ 0 h 17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2"/>
                <a:gd name="T40" fmla="*/ 0 h 1791"/>
                <a:gd name="T41" fmla="*/ 1982 w 1982"/>
                <a:gd name="T42" fmla="*/ 1791 h 17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2" h="1791">
                  <a:moveTo>
                    <a:pt x="0" y="0"/>
                  </a:moveTo>
                  <a:lnTo>
                    <a:pt x="381" y="271"/>
                  </a:lnTo>
                  <a:lnTo>
                    <a:pt x="753" y="575"/>
                  </a:lnTo>
                  <a:lnTo>
                    <a:pt x="1102" y="868"/>
                  </a:lnTo>
                  <a:lnTo>
                    <a:pt x="1554" y="1307"/>
                  </a:lnTo>
                  <a:lnTo>
                    <a:pt x="1970" y="1735"/>
                  </a:lnTo>
                  <a:lnTo>
                    <a:pt x="1982" y="1791"/>
                  </a:lnTo>
                  <a:lnTo>
                    <a:pt x="1509" y="1341"/>
                  </a:lnTo>
                  <a:lnTo>
                    <a:pt x="1193" y="1025"/>
                  </a:lnTo>
                  <a:lnTo>
                    <a:pt x="878" y="743"/>
                  </a:lnTo>
                  <a:lnTo>
                    <a:pt x="562" y="485"/>
                  </a:lnTo>
                  <a:lnTo>
                    <a:pt x="258" y="248"/>
                  </a:lnTo>
                  <a:lnTo>
                    <a:pt x="0"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dirty="0"/>
            </a:p>
          </p:txBody>
        </p:sp>
        <p:sp>
          <p:nvSpPr>
            <p:cNvPr id="22" name="Freeform 24"/>
            <p:cNvSpPr>
              <a:spLocks/>
            </p:cNvSpPr>
            <p:nvPr/>
          </p:nvSpPr>
          <p:spPr bwMode="auto">
            <a:xfrm>
              <a:off x="5991738" y="5868925"/>
              <a:ext cx="298450" cy="90487"/>
            </a:xfrm>
            <a:custGeom>
              <a:avLst/>
              <a:gdLst>
                <a:gd name="T0" fmla="*/ 0 w 721"/>
                <a:gd name="T1" fmla="*/ 218929113 h 439"/>
                <a:gd name="T2" fmla="*/ 1702317244 w 721"/>
                <a:gd name="T3" fmla="*/ 113861935 h 439"/>
                <a:gd name="T4" fmla="*/ 2147483647 w 721"/>
                <a:gd name="T5" fmla="*/ 61306909 h 439"/>
                <a:gd name="T6" fmla="*/ 2147483647 w 721"/>
                <a:gd name="T7" fmla="*/ 35008166 h 439"/>
                <a:gd name="T8" fmla="*/ 2147483647 w 721"/>
                <a:gd name="T9" fmla="*/ 0 h 439"/>
                <a:gd name="T10" fmla="*/ 2147483647 w 721"/>
                <a:gd name="T11" fmla="*/ 140117998 h 439"/>
                <a:gd name="T12" fmla="*/ 2147483647 w 721"/>
                <a:gd name="T13" fmla="*/ 341542880 h 439"/>
                <a:gd name="T14" fmla="*/ 2147483647 w 721"/>
                <a:gd name="T15" fmla="*/ 306492266 h 439"/>
                <a:gd name="T16" fmla="*/ 2147483647 w 721"/>
                <a:gd name="T17" fmla="*/ 359047266 h 439"/>
                <a:gd name="T18" fmla="*/ 2147483647 w 721"/>
                <a:gd name="T19" fmla="*/ 411602060 h 439"/>
                <a:gd name="T20" fmla="*/ 2147483647 w 721"/>
                <a:gd name="T21" fmla="*/ 499165110 h 439"/>
                <a:gd name="T22" fmla="*/ 2147483647 w 721"/>
                <a:gd name="T23" fmla="*/ 472909047 h 439"/>
                <a:gd name="T24" fmla="*/ 0 w 721"/>
                <a:gd name="T25" fmla="*/ 218929113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1"/>
                <a:gd name="T40" fmla="*/ 0 h 439"/>
                <a:gd name="T41" fmla="*/ 721 w 721"/>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1" h="439">
                  <a:moveTo>
                    <a:pt x="0" y="192"/>
                  </a:moveTo>
                  <a:lnTo>
                    <a:pt x="91" y="101"/>
                  </a:lnTo>
                  <a:lnTo>
                    <a:pt x="215" y="56"/>
                  </a:lnTo>
                  <a:lnTo>
                    <a:pt x="362" y="34"/>
                  </a:lnTo>
                  <a:lnTo>
                    <a:pt x="463" y="0"/>
                  </a:lnTo>
                  <a:lnTo>
                    <a:pt x="588" y="125"/>
                  </a:lnTo>
                  <a:lnTo>
                    <a:pt x="721" y="304"/>
                  </a:lnTo>
                  <a:lnTo>
                    <a:pt x="542" y="271"/>
                  </a:lnTo>
                  <a:lnTo>
                    <a:pt x="407" y="315"/>
                  </a:lnTo>
                  <a:lnTo>
                    <a:pt x="282" y="360"/>
                  </a:lnTo>
                  <a:lnTo>
                    <a:pt x="237" y="439"/>
                  </a:lnTo>
                  <a:lnTo>
                    <a:pt x="125" y="417"/>
                  </a:lnTo>
                  <a:lnTo>
                    <a:pt x="0" y="192"/>
                  </a:lnTo>
                  <a:close/>
                </a:path>
              </a:pathLst>
            </a:custGeom>
            <a:solidFill>
              <a:srgbClr val="EAD984"/>
            </a:solidFill>
            <a:ln w="3175">
              <a:solidFill>
                <a:srgbClr val="000000"/>
              </a:solidFill>
              <a:round/>
              <a:headEnd/>
              <a:tailEnd/>
            </a:ln>
          </p:spPr>
          <p:txBody>
            <a:bodyPr/>
            <a:lstStyle/>
            <a:p>
              <a:pPr eaLnBrk="0" hangingPunct="0">
                <a:lnSpc>
                  <a:spcPct val="90000"/>
                </a:lnSpc>
                <a:spcBef>
                  <a:spcPct val="20000"/>
                </a:spcBef>
                <a:spcAft>
                  <a:spcPct val="75000"/>
                </a:spcAft>
                <a:buFontTx/>
                <a:buChar char="•"/>
              </a:pPr>
              <a:endParaRPr lang="zh-CN" altLang="zh-CN"/>
            </a:p>
          </p:txBody>
        </p:sp>
        <p:sp>
          <p:nvSpPr>
            <p:cNvPr id="23" name="Freeform 58"/>
            <p:cNvSpPr>
              <a:spLocks/>
            </p:cNvSpPr>
            <p:nvPr/>
          </p:nvSpPr>
          <p:spPr bwMode="auto">
            <a:xfrm>
              <a:off x="6468827" y="6310556"/>
              <a:ext cx="1390650" cy="203200"/>
            </a:xfrm>
            <a:custGeom>
              <a:avLst/>
              <a:gdLst>
                <a:gd name="T0" fmla="*/ 2147483647 w 1712"/>
                <a:gd name="T1" fmla="*/ 619345636 h 456"/>
                <a:gd name="T2" fmla="*/ 2147483647 w 1712"/>
                <a:gd name="T3" fmla="*/ 2147483647 h 456"/>
                <a:gd name="T4" fmla="*/ 2147483647 w 1712"/>
                <a:gd name="T5" fmla="*/ 2147483647 h 456"/>
                <a:gd name="T6" fmla="*/ 2147483647 w 1712"/>
                <a:gd name="T7" fmla="*/ 2147483647 h 456"/>
                <a:gd name="T8" fmla="*/ 2147483647 w 1712"/>
                <a:gd name="T9" fmla="*/ 2147483647 h 456"/>
                <a:gd name="T10" fmla="*/ 2147483647 w 1712"/>
                <a:gd name="T11" fmla="*/ 2147483647 h 456"/>
                <a:gd name="T12" fmla="*/ 2147483647 w 1712"/>
                <a:gd name="T13" fmla="*/ 619345636 h 456"/>
                <a:gd name="T14" fmla="*/ 2147483647 w 1712"/>
                <a:gd name="T15" fmla="*/ 619345636 h 456"/>
                <a:gd name="T16" fmla="*/ 0 60000 65536"/>
                <a:gd name="T17" fmla="*/ 0 60000 65536"/>
                <a:gd name="T18" fmla="*/ 0 60000 65536"/>
                <a:gd name="T19" fmla="*/ 0 60000 65536"/>
                <a:gd name="T20" fmla="*/ 0 60000 65536"/>
                <a:gd name="T21" fmla="*/ 0 60000 65536"/>
                <a:gd name="T22" fmla="*/ 0 60000 65536"/>
                <a:gd name="T23" fmla="*/ 0 60000 65536"/>
                <a:gd name="T24" fmla="*/ 0 w 1712"/>
                <a:gd name="T25" fmla="*/ 0 h 456"/>
                <a:gd name="T26" fmla="*/ 1712 w 1712"/>
                <a:gd name="T27" fmla="*/ 456 h 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2" h="456">
                  <a:moveTo>
                    <a:pt x="136" y="24"/>
                  </a:moveTo>
                  <a:cubicBezTo>
                    <a:pt x="68" y="164"/>
                    <a:pt x="0" y="304"/>
                    <a:pt x="88" y="360"/>
                  </a:cubicBezTo>
                  <a:cubicBezTo>
                    <a:pt x="176" y="416"/>
                    <a:pt x="504" y="344"/>
                    <a:pt x="664" y="360"/>
                  </a:cubicBezTo>
                  <a:cubicBezTo>
                    <a:pt x="824" y="376"/>
                    <a:pt x="928" y="456"/>
                    <a:pt x="1048" y="456"/>
                  </a:cubicBezTo>
                  <a:cubicBezTo>
                    <a:pt x="1168" y="456"/>
                    <a:pt x="1280" y="408"/>
                    <a:pt x="1384" y="360"/>
                  </a:cubicBezTo>
                  <a:cubicBezTo>
                    <a:pt x="1488" y="312"/>
                    <a:pt x="1632" y="224"/>
                    <a:pt x="1672" y="168"/>
                  </a:cubicBezTo>
                  <a:cubicBezTo>
                    <a:pt x="1712" y="112"/>
                    <a:pt x="1664" y="48"/>
                    <a:pt x="1624" y="24"/>
                  </a:cubicBezTo>
                  <a:cubicBezTo>
                    <a:pt x="1584" y="0"/>
                    <a:pt x="1508" y="12"/>
                    <a:pt x="1432" y="24"/>
                  </a:cubicBezTo>
                </a:path>
              </a:pathLst>
            </a:custGeom>
            <a:noFill/>
            <a:ln w="38100">
              <a:solidFill>
                <a:schemeClr val="tx1"/>
              </a:solidFill>
              <a:round/>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a:p>
          </p:txBody>
        </p:sp>
        <p:grpSp>
          <p:nvGrpSpPr>
            <p:cNvPr id="24" name="Group 59"/>
            <p:cNvGrpSpPr>
              <a:grpSpLocks/>
            </p:cNvGrpSpPr>
            <p:nvPr/>
          </p:nvGrpSpPr>
          <p:grpSpPr bwMode="auto">
            <a:xfrm>
              <a:off x="9139984" y="2718984"/>
              <a:ext cx="1765300" cy="619125"/>
              <a:chOff x="4163" y="2256"/>
              <a:chExt cx="1309" cy="768"/>
            </a:xfrm>
          </p:grpSpPr>
          <p:pic>
            <p:nvPicPr>
              <p:cNvPr id="25" name="Picture 60" descr="BD09279_"/>
              <p:cNvPicPr>
                <a:picLocks noChangeAspect="1" noChangeArrowheads="1"/>
              </p:cNvPicPr>
              <p:nvPr/>
            </p:nvPicPr>
            <p:blipFill>
              <a:blip r:embed="rId3" cstate="print"/>
              <a:srcRect/>
              <a:stretch>
                <a:fillRect/>
              </a:stretch>
            </p:blipFill>
            <p:spPr bwMode="auto">
              <a:xfrm>
                <a:off x="4163" y="2256"/>
                <a:ext cx="733" cy="723"/>
              </a:xfrm>
              <a:prstGeom prst="rect">
                <a:avLst/>
              </a:prstGeom>
              <a:noFill/>
              <a:ln w="9525">
                <a:noFill/>
                <a:miter lim="800000"/>
                <a:headEnd/>
                <a:tailEnd/>
              </a:ln>
            </p:spPr>
          </p:pic>
          <p:sp>
            <p:nvSpPr>
              <p:cNvPr id="26" name="WordArt 61"/>
              <p:cNvSpPr>
                <a:spLocks noChangeArrowheads="1" noChangeShapeType="1" noTextEdit="1"/>
              </p:cNvSpPr>
              <p:nvPr/>
            </p:nvSpPr>
            <p:spPr bwMode="auto">
              <a:xfrm>
                <a:off x="4656" y="2784"/>
                <a:ext cx="816" cy="240"/>
              </a:xfrm>
              <a:prstGeom prst="rect">
                <a:avLst/>
              </a:prstGeom>
            </p:spPr>
            <p:txBody>
              <a:bodyPr wrap="none" fromWordArt="1">
                <a:prstTxWarp prst="textFadeUp">
                  <a:avLst>
                    <a:gd name="adj" fmla="val 15852"/>
                  </a:avLst>
                </a:prstTxWarp>
              </a:bodyPr>
              <a:lstStyle/>
              <a:p>
                <a:pPr algn="ctr"/>
                <a:r>
                  <a:rPr lang="en-US" altLang="zh-CN"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outerShdw>
                    </a:effectLst>
                    <a:latin typeface="宋体"/>
                    <a:ea typeface="宋体"/>
                  </a:rPr>
                  <a:t>SUPPLIER</a:t>
                </a:r>
                <a:endParaRPr lang="zh-CN" alt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outerShdw>
                  </a:effectLst>
                  <a:latin typeface="宋体"/>
                  <a:ea typeface="宋体"/>
                </a:endParaRPr>
              </a:p>
            </p:txBody>
          </p:sp>
        </p:grpSp>
        <p:pic>
          <p:nvPicPr>
            <p:cNvPr id="27" name="Picture 62"/>
            <p:cNvPicPr>
              <a:picLocks noChangeArrowheads="1"/>
            </p:cNvPicPr>
            <p:nvPr/>
          </p:nvPicPr>
          <p:blipFill>
            <a:blip r:embed="rId4" cstate="print"/>
            <a:srcRect/>
            <a:stretch>
              <a:fillRect/>
            </a:stretch>
          </p:blipFill>
          <p:spPr bwMode="auto">
            <a:xfrm>
              <a:off x="2549975" y="2273255"/>
              <a:ext cx="2514600" cy="738187"/>
            </a:xfrm>
            <a:prstGeom prst="rect">
              <a:avLst/>
            </a:prstGeom>
            <a:noFill/>
            <a:ln w="9525">
              <a:noFill/>
              <a:miter lim="800000"/>
              <a:headEnd/>
              <a:tailEnd/>
            </a:ln>
          </p:spPr>
        </p:pic>
        <p:pic>
          <p:nvPicPr>
            <p:cNvPr id="28" name="Picture 63"/>
            <p:cNvPicPr>
              <a:picLocks noChangeArrowheads="1"/>
            </p:cNvPicPr>
            <p:nvPr/>
          </p:nvPicPr>
          <p:blipFill>
            <a:blip r:embed="rId5" cstate="print"/>
            <a:srcRect/>
            <a:stretch>
              <a:fillRect/>
            </a:stretch>
          </p:blipFill>
          <p:spPr bwMode="auto">
            <a:xfrm>
              <a:off x="5881510" y="2200349"/>
              <a:ext cx="1800225" cy="593725"/>
            </a:xfrm>
            <a:prstGeom prst="rect">
              <a:avLst/>
            </a:prstGeom>
            <a:noFill/>
            <a:ln w="9525">
              <a:noFill/>
              <a:miter lim="800000"/>
              <a:headEnd/>
              <a:tailEnd/>
            </a:ln>
          </p:spPr>
        </p:pic>
        <p:sp>
          <p:nvSpPr>
            <p:cNvPr id="29" name="Rectangle 66"/>
            <p:cNvSpPr>
              <a:spLocks noChangeArrowheads="1"/>
            </p:cNvSpPr>
            <p:nvPr/>
          </p:nvSpPr>
          <p:spPr bwMode="auto">
            <a:xfrm>
              <a:off x="2532698" y="1517126"/>
              <a:ext cx="2780019" cy="739306"/>
            </a:xfrm>
            <a:prstGeom prst="rect">
              <a:avLst/>
            </a:prstGeom>
            <a:noFill/>
            <a:ln w="9525">
              <a:noFill/>
              <a:miter lim="800000"/>
              <a:headEnd/>
              <a:tailEnd/>
            </a:ln>
          </p:spPr>
          <p:txBody>
            <a:bodyPr wrap="square" lIns="92075" tIns="46038" rIns="92075" bIns="46038">
              <a:spAutoFit/>
            </a:bodyPr>
            <a:lstStyle/>
            <a:p>
              <a:pPr eaLnBrk="0" hangingPunct="0"/>
              <a:r>
                <a:rPr kumimoji="1" lang="zh-CN" altLang="en-US" sz="1400" b="1" dirty="0">
                  <a:solidFill>
                    <a:srgbClr val="010004"/>
                  </a:solidFill>
                  <a:latin typeface="黑体" pitchFamily="49" charset="-122"/>
                  <a:ea typeface="黑体" pitchFamily="49" charset="-122"/>
                </a:rPr>
                <a:t>总装装配工从新物料箱中取出第一个零件</a:t>
              </a:r>
              <a:r>
                <a:rPr kumimoji="1" lang="en-US" altLang="zh-CN" sz="1400" b="1" dirty="0">
                  <a:solidFill>
                    <a:srgbClr val="010004"/>
                  </a:solidFill>
                  <a:latin typeface="黑体" pitchFamily="49" charset="-122"/>
                  <a:ea typeface="黑体" pitchFamily="49" charset="-122"/>
                </a:rPr>
                <a:t>, </a:t>
              </a:r>
              <a:r>
                <a:rPr kumimoji="1" lang="zh-CN" altLang="en-US" sz="1400" b="1" dirty="0">
                  <a:solidFill>
                    <a:srgbClr val="010004"/>
                  </a:solidFill>
                  <a:latin typeface="黑体" pitchFamily="49" charset="-122"/>
                  <a:ea typeface="黑体" pitchFamily="49" charset="-122"/>
                </a:rPr>
                <a:t>将看板卡递送到看板卡收集盒中（时间随即</a:t>
              </a:r>
              <a:r>
                <a:rPr kumimoji="1" lang="zh-CN" altLang="en-US" sz="1400" b="1" dirty="0" smtClean="0">
                  <a:solidFill>
                    <a:srgbClr val="010004"/>
                  </a:solidFill>
                  <a:latin typeface="黑体" pitchFamily="49" charset="-122"/>
                  <a:ea typeface="黑体" pitchFamily="49" charset="-122"/>
                </a:rPr>
                <a:t>）。</a:t>
              </a:r>
              <a:endParaRPr kumimoji="1" lang="zh-CN" altLang="en-US" sz="1400" b="1" dirty="0">
                <a:solidFill>
                  <a:srgbClr val="010004"/>
                </a:solidFill>
                <a:latin typeface="黑体" pitchFamily="49" charset="-122"/>
                <a:ea typeface="黑体" pitchFamily="49" charset="-122"/>
              </a:endParaRPr>
            </a:p>
          </p:txBody>
        </p:sp>
        <p:sp>
          <p:nvSpPr>
            <p:cNvPr id="30" name="Rectangle 68"/>
            <p:cNvSpPr>
              <a:spLocks noChangeArrowheads="1"/>
            </p:cNvSpPr>
            <p:nvPr/>
          </p:nvSpPr>
          <p:spPr bwMode="auto">
            <a:xfrm>
              <a:off x="2506366" y="4281118"/>
              <a:ext cx="3227490" cy="308419"/>
            </a:xfrm>
            <a:prstGeom prst="rect">
              <a:avLst/>
            </a:prstGeom>
            <a:noFill/>
            <a:ln w="9525">
              <a:noFill/>
              <a:miter lim="800000"/>
              <a:headEnd/>
              <a:tailEnd/>
            </a:ln>
          </p:spPr>
          <p:txBody>
            <a:bodyPr wrap="square" lIns="92075" tIns="46038" rIns="92075" bIns="46038">
              <a:spAutoFit/>
            </a:bodyPr>
            <a:lstStyle/>
            <a:p>
              <a:pPr eaLnBrk="0" hangingPunct="0"/>
              <a:r>
                <a:rPr kumimoji="1" lang="zh-CN" altLang="en-US" sz="1400" b="1" dirty="0" smtClean="0">
                  <a:solidFill>
                    <a:srgbClr val="010004"/>
                  </a:solidFill>
                  <a:latin typeface="黑体" pitchFamily="49" charset="-122"/>
                  <a:ea typeface="黑体" pitchFamily="49" charset="-122"/>
                </a:rPr>
                <a:t>配送员</a:t>
              </a:r>
              <a:r>
                <a:rPr kumimoji="1" lang="zh-CN" altLang="en-US" sz="1400" b="1" dirty="0">
                  <a:solidFill>
                    <a:srgbClr val="010004"/>
                  </a:solidFill>
                  <a:latin typeface="黑体" pitchFamily="49" charset="-122"/>
                  <a:ea typeface="黑体" pitchFamily="49" charset="-122"/>
                </a:rPr>
                <a:t>收取各看板卡收集盒中看板卡（定时</a:t>
              </a:r>
              <a:r>
                <a:rPr kumimoji="1" lang="zh-CN" altLang="en-US" sz="1400" b="1" dirty="0" smtClean="0">
                  <a:solidFill>
                    <a:srgbClr val="010004"/>
                  </a:solidFill>
                  <a:latin typeface="黑体" pitchFamily="49" charset="-122"/>
                  <a:ea typeface="黑体" pitchFamily="49" charset="-122"/>
                </a:rPr>
                <a:t>）。</a:t>
              </a:r>
              <a:endParaRPr kumimoji="1" lang="zh-CN" altLang="en-US" sz="1400" b="1" dirty="0">
                <a:solidFill>
                  <a:srgbClr val="010004"/>
                </a:solidFill>
                <a:latin typeface="黑体" pitchFamily="49" charset="-122"/>
                <a:ea typeface="黑体" pitchFamily="49" charset="-122"/>
              </a:endParaRPr>
            </a:p>
          </p:txBody>
        </p:sp>
        <p:grpSp>
          <p:nvGrpSpPr>
            <p:cNvPr id="31" name="Group 69"/>
            <p:cNvGrpSpPr>
              <a:grpSpLocks/>
            </p:cNvGrpSpPr>
            <p:nvPr/>
          </p:nvGrpSpPr>
          <p:grpSpPr bwMode="auto">
            <a:xfrm>
              <a:off x="2932513" y="3685943"/>
              <a:ext cx="1522227" cy="531627"/>
              <a:chOff x="1421" y="3399"/>
              <a:chExt cx="1008" cy="445"/>
            </a:xfrm>
          </p:grpSpPr>
          <p:graphicFrame>
            <p:nvGraphicFramePr>
              <p:cNvPr id="32" name="Object 70"/>
              <p:cNvGraphicFramePr>
                <a:graphicFrameLocks noChangeAspect="1"/>
              </p:cNvGraphicFramePr>
              <p:nvPr/>
            </p:nvGraphicFramePr>
            <p:xfrm>
              <a:off x="1421" y="3399"/>
              <a:ext cx="1008" cy="445"/>
            </p:xfrm>
            <a:graphic>
              <a:graphicData uri="http://schemas.openxmlformats.org/presentationml/2006/ole">
                <p:oleObj spid="_x0000_s174082" name="剪辑" r:id="rId6" imgW="5096880" imgH="2247480" progId="">
                  <p:embed/>
                </p:oleObj>
              </a:graphicData>
            </a:graphic>
          </p:graphicFrame>
          <p:sp>
            <p:nvSpPr>
              <p:cNvPr id="33" name="Text Box 71"/>
              <p:cNvSpPr txBox="1">
                <a:spLocks noChangeArrowheads="1"/>
              </p:cNvSpPr>
              <p:nvPr/>
            </p:nvSpPr>
            <p:spPr bwMode="auto">
              <a:xfrm>
                <a:off x="1708" y="3506"/>
                <a:ext cx="432" cy="155"/>
              </a:xfrm>
              <a:prstGeom prst="rect">
                <a:avLst/>
              </a:prstGeom>
              <a:noFill/>
              <a:ln w="9525">
                <a:noFill/>
                <a:miter lim="800000"/>
                <a:headEnd/>
                <a:tailEnd/>
              </a:ln>
            </p:spPr>
            <p:txBody>
              <a:bodyPr lIns="0" tIns="0" rIns="0" bIns="0">
                <a:spAutoFit/>
              </a:bodyPr>
              <a:lstStyle/>
              <a:p>
                <a:pPr algn="ctr">
                  <a:spcBef>
                    <a:spcPct val="50000"/>
                  </a:spcBef>
                </a:pPr>
                <a:r>
                  <a:rPr kumimoji="1" lang="zh-CN" altLang="en-US" sz="1200" b="1" dirty="0">
                    <a:solidFill>
                      <a:srgbClr val="010004"/>
                    </a:solidFill>
                    <a:latin typeface="Times New Roman" pitchFamily="18" charset="0"/>
                    <a:ea typeface="楷体_GB2312" pitchFamily="49" charset="-122"/>
                  </a:rPr>
                  <a:t>看板卡</a:t>
                </a:r>
              </a:p>
            </p:txBody>
          </p:sp>
        </p:grpSp>
        <p:sp>
          <p:nvSpPr>
            <p:cNvPr id="34" name="Rectangle 72"/>
            <p:cNvSpPr>
              <a:spLocks noChangeArrowheads="1"/>
            </p:cNvSpPr>
            <p:nvPr/>
          </p:nvSpPr>
          <p:spPr bwMode="auto">
            <a:xfrm>
              <a:off x="5880253" y="4799939"/>
              <a:ext cx="1789276" cy="739306"/>
            </a:xfrm>
            <a:prstGeom prst="rect">
              <a:avLst/>
            </a:prstGeom>
            <a:noFill/>
            <a:ln w="9525">
              <a:noFill/>
              <a:miter lim="800000"/>
              <a:headEnd/>
              <a:tailEnd/>
            </a:ln>
          </p:spPr>
          <p:txBody>
            <a:bodyPr wrap="square" lIns="92075" tIns="46038" rIns="92075" bIns="46038">
              <a:spAutoFit/>
            </a:bodyPr>
            <a:lstStyle/>
            <a:p>
              <a:pPr eaLnBrk="0" hangingPunct="0"/>
              <a:r>
                <a:rPr kumimoji="1" lang="zh-CN" altLang="en-US" sz="1400" b="1" dirty="0" smtClean="0">
                  <a:latin typeface="黑体" pitchFamily="49" charset="-122"/>
                  <a:ea typeface="黑体" pitchFamily="49" charset="-122"/>
                </a:rPr>
                <a:t>标准件库管员将</a:t>
              </a:r>
              <a:r>
                <a:rPr kumimoji="1" lang="zh-CN" altLang="en-US" sz="1400" b="1" dirty="0">
                  <a:latin typeface="黑体" pitchFamily="49" charset="-122"/>
                  <a:ea typeface="黑体" pitchFamily="49" charset="-122"/>
                </a:rPr>
                <a:t>看板卡逐张信息输入计算机系统提示更换看板</a:t>
              </a:r>
              <a:r>
                <a:rPr kumimoji="1" lang="zh-CN" altLang="en-US" sz="1400" b="1" dirty="0" smtClean="0">
                  <a:latin typeface="黑体" pitchFamily="49" charset="-122"/>
                  <a:ea typeface="黑体" pitchFamily="49" charset="-122"/>
                </a:rPr>
                <a:t>卡。</a:t>
              </a:r>
              <a:endParaRPr kumimoji="1" lang="zh-CN" altLang="en-US" sz="1400" b="1" dirty="0">
                <a:latin typeface="黑体" pitchFamily="49" charset="-122"/>
                <a:ea typeface="黑体" pitchFamily="49" charset="-122"/>
              </a:endParaRPr>
            </a:p>
          </p:txBody>
        </p:sp>
        <p:sp>
          <p:nvSpPr>
            <p:cNvPr id="35" name="Rectangle 73"/>
            <p:cNvSpPr>
              <a:spLocks noChangeArrowheads="1"/>
            </p:cNvSpPr>
            <p:nvPr/>
          </p:nvSpPr>
          <p:spPr bwMode="auto">
            <a:xfrm>
              <a:off x="9255663" y="1972763"/>
              <a:ext cx="2183302" cy="523862"/>
            </a:xfrm>
            <a:prstGeom prst="rect">
              <a:avLst/>
            </a:prstGeom>
            <a:noFill/>
            <a:ln w="9525">
              <a:noFill/>
              <a:miter lim="800000"/>
              <a:headEnd/>
              <a:tailEnd/>
            </a:ln>
          </p:spPr>
          <p:txBody>
            <a:bodyPr wrap="square" lIns="92075" tIns="46038" rIns="92075" bIns="46038">
              <a:spAutoFit/>
            </a:bodyPr>
            <a:lstStyle/>
            <a:p>
              <a:pPr eaLnBrk="0" hangingPunct="0"/>
              <a:r>
                <a:rPr kumimoji="1" lang="zh-CN" altLang="en-US" sz="1400" b="1" dirty="0" smtClean="0">
                  <a:latin typeface="黑体" pitchFamily="49" charset="-122"/>
                  <a:ea typeface="黑体" pitchFamily="49" charset="-122"/>
                </a:rPr>
                <a:t>配送员</a:t>
              </a:r>
              <a:r>
                <a:rPr kumimoji="1" lang="en-US" altLang="zh-CN" sz="1400" b="1" dirty="0" smtClean="0">
                  <a:latin typeface="黑体" pitchFamily="49" charset="-122"/>
                  <a:ea typeface="黑体" pitchFamily="49" charset="-122"/>
                </a:rPr>
                <a:t>&amp;</a:t>
              </a:r>
              <a:r>
                <a:rPr kumimoji="1" lang="zh-CN" altLang="en-US" sz="1400" b="1" dirty="0" smtClean="0">
                  <a:latin typeface="黑体" pitchFamily="49" charset="-122"/>
                  <a:ea typeface="黑体" pitchFamily="49" charset="-122"/>
                </a:rPr>
                <a:t>库管员完成</a:t>
              </a:r>
              <a:r>
                <a:rPr kumimoji="1" lang="zh-CN" altLang="en-US" sz="1400" b="1" dirty="0">
                  <a:latin typeface="黑体" pitchFamily="49" charset="-122"/>
                  <a:ea typeface="黑体" pitchFamily="49" charset="-122"/>
                </a:rPr>
                <a:t>所有零件拣配</a:t>
              </a:r>
              <a:r>
                <a:rPr kumimoji="1" lang="zh-CN" altLang="en-US" sz="1400" b="1" dirty="0" smtClean="0">
                  <a:latin typeface="黑体" pitchFamily="49" charset="-122"/>
                  <a:ea typeface="黑体" pitchFamily="49" charset="-122"/>
                </a:rPr>
                <a:t>后，库管员</a:t>
              </a:r>
              <a:r>
                <a:rPr kumimoji="1" lang="zh-CN" altLang="en-US" sz="1400" b="1" dirty="0">
                  <a:latin typeface="黑体" pitchFamily="49" charset="-122"/>
                  <a:ea typeface="黑体" pitchFamily="49" charset="-122"/>
                </a:rPr>
                <a:t>打印交接</a:t>
              </a:r>
              <a:r>
                <a:rPr kumimoji="1" lang="zh-CN" altLang="en-US" sz="1400" b="1" dirty="0" smtClean="0">
                  <a:latin typeface="黑体" pitchFamily="49" charset="-122"/>
                  <a:ea typeface="黑体" pitchFamily="49" charset="-122"/>
                </a:rPr>
                <a:t>单据。</a:t>
              </a:r>
              <a:endParaRPr kumimoji="1" lang="zh-CN" altLang="en-US" sz="1400" b="1" dirty="0">
                <a:latin typeface="黑体" pitchFamily="49" charset="-122"/>
                <a:ea typeface="黑体" pitchFamily="49" charset="-122"/>
              </a:endParaRPr>
            </a:p>
          </p:txBody>
        </p:sp>
        <p:sp>
          <p:nvSpPr>
            <p:cNvPr id="36" name="Rectangle 74"/>
            <p:cNvSpPr>
              <a:spLocks noChangeArrowheads="1"/>
            </p:cNvSpPr>
            <p:nvPr/>
          </p:nvSpPr>
          <p:spPr bwMode="auto">
            <a:xfrm>
              <a:off x="5786056" y="1497189"/>
              <a:ext cx="2456215" cy="739306"/>
            </a:xfrm>
            <a:prstGeom prst="rect">
              <a:avLst/>
            </a:prstGeom>
            <a:noFill/>
            <a:ln w="9525">
              <a:noFill/>
              <a:miter lim="800000"/>
              <a:headEnd/>
              <a:tailEnd/>
            </a:ln>
          </p:spPr>
          <p:txBody>
            <a:bodyPr wrap="square" lIns="92075" tIns="46038" rIns="92075" bIns="46038">
              <a:spAutoFit/>
            </a:bodyPr>
            <a:lstStyle/>
            <a:p>
              <a:pPr eaLnBrk="0" hangingPunct="0"/>
              <a:r>
                <a:rPr kumimoji="1" lang="zh-CN" altLang="en-US" sz="1400" b="1" dirty="0">
                  <a:solidFill>
                    <a:srgbClr val="010004"/>
                  </a:solidFill>
                  <a:latin typeface="黑体" pitchFamily="49" charset="-122"/>
                  <a:ea typeface="黑体" pitchFamily="49" charset="-122"/>
                </a:rPr>
                <a:t>看板配送员工将物料送到线旁</a:t>
              </a:r>
              <a:r>
                <a:rPr kumimoji="1" lang="zh-CN" altLang="en-US" sz="1400" b="1" dirty="0" smtClean="0">
                  <a:solidFill>
                    <a:srgbClr val="010004"/>
                  </a:solidFill>
                  <a:latin typeface="黑体" pitchFamily="49" charset="-122"/>
                  <a:ea typeface="黑体" pitchFamily="49" charset="-122"/>
                </a:rPr>
                <a:t>，并将看板卡放入料盒内，并</a:t>
              </a:r>
              <a:r>
                <a:rPr kumimoji="1" lang="zh-CN" altLang="en-US" sz="1400" b="1" dirty="0">
                  <a:solidFill>
                    <a:srgbClr val="010004"/>
                  </a:solidFill>
                  <a:latin typeface="黑体" pitchFamily="49" charset="-122"/>
                  <a:ea typeface="黑体" pitchFamily="49" charset="-122"/>
                </a:rPr>
                <a:t>回收空箱层空</a:t>
              </a:r>
              <a:r>
                <a:rPr kumimoji="1" lang="zh-CN" altLang="en-US" sz="1400" b="1" dirty="0" smtClean="0">
                  <a:solidFill>
                    <a:srgbClr val="010004"/>
                  </a:solidFill>
                  <a:latin typeface="黑体" pitchFamily="49" charset="-122"/>
                  <a:ea typeface="黑体" pitchFamily="49" charset="-122"/>
                </a:rPr>
                <a:t>箱。</a:t>
              </a:r>
              <a:endParaRPr kumimoji="1" lang="zh-CN" altLang="en-US" sz="1400" b="1" dirty="0">
                <a:solidFill>
                  <a:srgbClr val="010004"/>
                </a:solidFill>
                <a:latin typeface="黑体" pitchFamily="49" charset="-122"/>
                <a:ea typeface="黑体" pitchFamily="49" charset="-122"/>
              </a:endParaRPr>
            </a:p>
          </p:txBody>
        </p:sp>
        <p:grpSp>
          <p:nvGrpSpPr>
            <p:cNvPr id="37" name="Group 75"/>
            <p:cNvGrpSpPr>
              <a:grpSpLocks/>
            </p:cNvGrpSpPr>
            <p:nvPr/>
          </p:nvGrpSpPr>
          <p:grpSpPr bwMode="auto">
            <a:xfrm>
              <a:off x="3542287" y="3026721"/>
              <a:ext cx="360362" cy="504825"/>
              <a:chOff x="768" y="1920"/>
              <a:chExt cx="192" cy="336"/>
            </a:xfrm>
          </p:grpSpPr>
          <p:sp>
            <p:nvSpPr>
              <p:cNvPr id="38" name="AutoShape 76"/>
              <p:cNvSpPr>
                <a:spLocks noChangeArrowheads="1"/>
              </p:cNvSpPr>
              <p:nvPr/>
            </p:nvSpPr>
            <p:spPr bwMode="auto">
              <a:xfrm>
                <a:off x="768" y="1920"/>
                <a:ext cx="192" cy="336"/>
              </a:xfrm>
              <a:prstGeom prst="downArrow">
                <a:avLst>
                  <a:gd name="adj1" fmla="val 50000"/>
                  <a:gd name="adj2" fmla="val 87508"/>
                </a:avLst>
              </a:prstGeom>
              <a:solidFill>
                <a:srgbClr val="EAEAEA"/>
              </a:solidFill>
              <a:ln w="12700">
                <a:solidFill>
                  <a:srgbClr val="010004"/>
                </a:solidFill>
                <a:miter lim="800000"/>
                <a:headEnd/>
                <a:tailEnd/>
              </a:ln>
            </p:spPr>
            <p:txBody>
              <a:bodyPr vert="eaVert" wrap="none" anchor="ctr"/>
              <a:lstStyle/>
              <a:p>
                <a:pPr algn="ctr">
                  <a:spcBef>
                    <a:spcPct val="50000"/>
                  </a:spcBef>
                </a:pPr>
                <a:endParaRPr kumimoji="1" lang="zh-CN" altLang="zh-CN" sz="2400" b="1">
                  <a:solidFill>
                    <a:srgbClr val="FF0000"/>
                  </a:solidFill>
                  <a:latin typeface="Times New Roman" pitchFamily="18" charset="0"/>
                </a:endParaRPr>
              </a:p>
            </p:txBody>
          </p:sp>
          <p:sp>
            <p:nvSpPr>
              <p:cNvPr id="39" name="Rectangle 77"/>
              <p:cNvSpPr>
                <a:spLocks noChangeArrowheads="1"/>
              </p:cNvSpPr>
              <p:nvPr/>
            </p:nvSpPr>
            <p:spPr bwMode="auto">
              <a:xfrm>
                <a:off x="779" y="1979"/>
                <a:ext cx="151" cy="244"/>
              </a:xfrm>
              <a:prstGeom prst="rect">
                <a:avLst/>
              </a:prstGeom>
              <a:noFill/>
              <a:ln w="9525">
                <a:noFill/>
                <a:miter lim="800000"/>
                <a:headEnd/>
                <a:tailEnd/>
              </a:ln>
            </p:spPr>
            <p:txBody>
              <a:bodyPr lIns="92075" tIns="46038" rIns="92075" bIns="46038">
                <a:spAutoFit/>
              </a:bodyPr>
              <a:lstStyle/>
              <a:p>
                <a:pPr eaLnBrk="0" hangingPunct="0"/>
                <a:r>
                  <a:rPr kumimoji="1" lang="en-US" altLang="zh-CN" b="1" dirty="0">
                    <a:solidFill>
                      <a:srgbClr val="FF0000"/>
                    </a:solidFill>
                  </a:rPr>
                  <a:t>1</a:t>
                </a:r>
              </a:p>
            </p:txBody>
          </p:sp>
        </p:grpSp>
        <p:grpSp>
          <p:nvGrpSpPr>
            <p:cNvPr id="40" name="Group 84"/>
            <p:cNvGrpSpPr>
              <a:grpSpLocks/>
            </p:cNvGrpSpPr>
            <p:nvPr/>
          </p:nvGrpSpPr>
          <p:grpSpPr bwMode="auto">
            <a:xfrm>
              <a:off x="5215385" y="2342116"/>
              <a:ext cx="533400" cy="336550"/>
              <a:chOff x="2159" y="1392"/>
              <a:chExt cx="336" cy="212"/>
            </a:xfrm>
          </p:grpSpPr>
          <p:sp>
            <p:nvSpPr>
              <p:cNvPr id="41" name="AutoShape 85"/>
              <p:cNvSpPr>
                <a:spLocks noChangeArrowheads="1"/>
              </p:cNvSpPr>
              <p:nvPr/>
            </p:nvSpPr>
            <p:spPr bwMode="auto">
              <a:xfrm rot="5375566">
                <a:off x="2231" y="1333"/>
                <a:ext cx="192" cy="336"/>
              </a:xfrm>
              <a:prstGeom prst="downArrow">
                <a:avLst>
                  <a:gd name="adj1" fmla="val 50000"/>
                  <a:gd name="adj2" fmla="val 87508"/>
                </a:avLst>
              </a:prstGeom>
              <a:solidFill>
                <a:srgbClr val="EAEAEA"/>
              </a:solidFill>
              <a:ln w="12700">
                <a:solidFill>
                  <a:srgbClr val="010004"/>
                </a:solidFill>
                <a:miter lim="800000"/>
                <a:headEnd/>
                <a:tailEnd/>
              </a:ln>
            </p:spPr>
            <p:txBody>
              <a:bodyPr rot="10800000" vert="eaVert" wrap="none" anchor="ctr"/>
              <a:lstStyle/>
              <a:p>
                <a:pPr algn="ctr">
                  <a:spcBef>
                    <a:spcPct val="50000"/>
                  </a:spcBef>
                </a:pPr>
                <a:endParaRPr kumimoji="1" lang="zh-CN" altLang="zh-CN" sz="2400">
                  <a:solidFill>
                    <a:srgbClr val="010004"/>
                  </a:solidFill>
                  <a:latin typeface="Times New Roman" pitchFamily="18" charset="0"/>
                </a:endParaRPr>
              </a:p>
            </p:txBody>
          </p:sp>
          <p:sp>
            <p:nvSpPr>
              <p:cNvPr id="42" name="Rectangle 86"/>
              <p:cNvSpPr>
                <a:spLocks noChangeArrowheads="1"/>
              </p:cNvSpPr>
              <p:nvPr/>
            </p:nvSpPr>
            <p:spPr bwMode="auto">
              <a:xfrm>
                <a:off x="2304" y="1392"/>
                <a:ext cx="187" cy="212"/>
              </a:xfrm>
              <a:prstGeom prst="rect">
                <a:avLst/>
              </a:prstGeom>
              <a:noFill/>
              <a:ln w="9525">
                <a:noFill/>
                <a:miter lim="800000"/>
                <a:headEnd/>
                <a:tailEnd/>
              </a:ln>
            </p:spPr>
            <p:txBody>
              <a:bodyPr wrap="none" lIns="92075" tIns="46038" rIns="92075" bIns="46038">
                <a:spAutoFit/>
              </a:bodyPr>
              <a:lstStyle/>
              <a:p>
                <a:pPr eaLnBrk="0" hangingPunct="0"/>
                <a:r>
                  <a:rPr kumimoji="1" lang="en-US" altLang="zh-CN" sz="1600" dirty="0">
                    <a:solidFill>
                      <a:srgbClr val="010004"/>
                    </a:solidFill>
                  </a:rPr>
                  <a:t>7</a:t>
                </a:r>
              </a:p>
            </p:txBody>
          </p:sp>
        </p:grpSp>
        <p:grpSp>
          <p:nvGrpSpPr>
            <p:cNvPr id="43" name="Group 87"/>
            <p:cNvGrpSpPr>
              <a:grpSpLocks/>
            </p:cNvGrpSpPr>
            <p:nvPr/>
          </p:nvGrpSpPr>
          <p:grpSpPr bwMode="auto">
            <a:xfrm>
              <a:off x="7992410" y="2297817"/>
              <a:ext cx="566738" cy="338138"/>
              <a:chOff x="3915" y="1440"/>
              <a:chExt cx="357" cy="213"/>
            </a:xfrm>
          </p:grpSpPr>
          <p:sp>
            <p:nvSpPr>
              <p:cNvPr id="44" name="AutoShape 88"/>
              <p:cNvSpPr>
                <a:spLocks noChangeArrowheads="1"/>
              </p:cNvSpPr>
              <p:nvPr/>
            </p:nvSpPr>
            <p:spPr bwMode="auto">
              <a:xfrm rot="5400000">
                <a:off x="3987" y="1383"/>
                <a:ext cx="192" cy="336"/>
              </a:xfrm>
              <a:prstGeom prst="downArrow">
                <a:avLst>
                  <a:gd name="adj1" fmla="val 50000"/>
                  <a:gd name="adj2" fmla="val 87508"/>
                </a:avLst>
              </a:prstGeom>
              <a:solidFill>
                <a:srgbClr val="EAEAEA"/>
              </a:solidFill>
              <a:ln w="12700">
                <a:solidFill>
                  <a:srgbClr val="010004"/>
                </a:solidFill>
                <a:miter lim="800000"/>
                <a:headEnd/>
                <a:tailEnd/>
              </a:ln>
            </p:spPr>
            <p:txBody>
              <a:bodyPr wrap="none" anchor="ctr"/>
              <a:lstStyle/>
              <a:p>
                <a:pPr eaLnBrk="0" hangingPunct="0">
                  <a:lnSpc>
                    <a:spcPct val="90000"/>
                  </a:lnSpc>
                  <a:spcBef>
                    <a:spcPct val="20000"/>
                  </a:spcBef>
                  <a:spcAft>
                    <a:spcPct val="75000"/>
                  </a:spcAft>
                  <a:buFontTx/>
                  <a:buChar char="•"/>
                </a:pPr>
                <a:endParaRPr lang="zh-CN" altLang="zh-CN" sz="2000"/>
              </a:p>
            </p:txBody>
          </p:sp>
          <p:sp>
            <p:nvSpPr>
              <p:cNvPr id="45" name="Text Box 89"/>
              <p:cNvSpPr txBox="1">
                <a:spLocks noChangeArrowheads="1"/>
              </p:cNvSpPr>
              <p:nvPr/>
            </p:nvSpPr>
            <p:spPr bwMode="auto">
              <a:xfrm>
                <a:off x="3984" y="1440"/>
                <a:ext cx="288" cy="213"/>
              </a:xfrm>
              <a:prstGeom prst="rect">
                <a:avLst/>
              </a:prstGeom>
              <a:noFill/>
              <a:ln w="9525" cap="sq">
                <a:noFill/>
                <a:miter lim="800000"/>
                <a:headEnd/>
                <a:tailEnd/>
              </a:ln>
            </p:spPr>
            <p:txBody>
              <a:bodyPr>
                <a:spAutoFit/>
              </a:bodyPr>
              <a:lstStyle/>
              <a:p>
                <a:pPr algn="ctr">
                  <a:spcBef>
                    <a:spcPct val="50000"/>
                  </a:spcBef>
                </a:pPr>
                <a:r>
                  <a:rPr kumimoji="1" lang="en-US" altLang="zh-CN" sz="1600" dirty="0">
                    <a:solidFill>
                      <a:srgbClr val="010004"/>
                    </a:solidFill>
                    <a:latin typeface="Times New Roman" pitchFamily="18" charset="0"/>
                  </a:rPr>
                  <a:t>6</a:t>
                </a:r>
              </a:p>
            </p:txBody>
          </p:sp>
        </p:grpSp>
        <p:grpSp>
          <p:nvGrpSpPr>
            <p:cNvPr id="46" name="Group 205"/>
            <p:cNvGrpSpPr>
              <a:grpSpLocks/>
            </p:cNvGrpSpPr>
            <p:nvPr/>
          </p:nvGrpSpPr>
          <p:grpSpPr bwMode="auto">
            <a:xfrm>
              <a:off x="3307102" y="5419170"/>
              <a:ext cx="978196" cy="595423"/>
              <a:chOff x="4143" y="3600"/>
              <a:chExt cx="801" cy="513"/>
            </a:xfrm>
          </p:grpSpPr>
          <p:sp>
            <p:nvSpPr>
              <p:cNvPr id="48" name="Freeform 4"/>
              <p:cNvSpPr>
                <a:spLocks/>
              </p:cNvSpPr>
              <p:nvPr/>
            </p:nvSpPr>
            <p:spPr bwMode="auto">
              <a:xfrm rot="577762">
                <a:off x="4380" y="3824"/>
                <a:ext cx="514" cy="252"/>
              </a:xfrm>
              <a:custGeom>
                <a:avLst/>
                <a:gdLst/>
                <a:ahLst/>
                <a:cxnLst>
                  <a:cxn ang="0">
                    <a:pos x="18" y="0"/>
                  </a:cxn>
                  <a:cxn ang="0">
                    <a:pos x="182" y="62"/>
                  </a:cxn>
                  <a:cxn ang="0">
                    <a:pos x="408" y="125"/>
                  </a:cxn>
                  <a:cxn ang="0">
                    <a:pos x="657" y="319"/>
                  </a:cxn>
                  <a:cxn ang="0">
                    <a:pos x="743" y="358"/>
                  </a:cxn>
                  <a:cxn ang="0">
                    <a:pos x="828" y="405"/>
                  </a:cxn>
                  <a:cxn ang="0">
                    <a:pos x="844" y="429"/>
                  </a:cxn>
                  <a:cxn ang="0">
                    <a:pos x="922" y="460"/>
                  </a:cxn>
                  <a:cxn ang="0">
                    <a:pos x="953" y="592"/>
                  </a:cxn>
                  <a:cxn ang="0">
                    <a:pos x="984" y="717"/>
                  </a:cxn>
                  <a:cxn ang="0">
                    <a:pos x="961" y="966"/>
                  </a:cxn>
                  <a:cxn ang="0">
                    <a:pos x="891" y="919"/>
                  </a:cxn>
                  <a:cxn ang="0">
                    <a:pos x="860" y="849"/>
                  </a:cxn>
                  <a:cxn ang="0">
                    <a:pos x="836" y="834"/>
                  </a:cxn>
                  <a:cxn ang="0">
                    <a:pos x="719" y="748"/>
                  </a:cxn>
                  <a:cxn ang="0">
                    <a:pos x="696" y="725"/>
                  </a:cxn>
                  <a:cxn ang="0">
                    <a:pos x="673" y="717"/>
                  </a:cxn>
                  <a:cxn ang="0">
                    <a:pos x="649" y="701"/>
                  </a:cxn>
                  <a:cxn ang="0">
                    <a:pos x="447" y="514"/>
                  </a:cxn>
                  <a:cxn ang="0">
                    <a:pos x="369" y="460"/>
                  </a:cxn>
                  <a:cxn ang="0">
                    <a:pos x="306" y="436"/>
                  </a:cxn>
                  <a:cxn ang="0">
                    <a:pos x="244" y="405"/>
                  </a:cxn>
                  <a:cxn ang="0">
                    <a:pos x="150" y="358"/>
                  </a:cxn>
                  <a:cxn ang="0">
                    <a:pos x="57" y="288"/>
                  </a:cxn>
                  <a:cxn ang="0">
                    <a:pos x="18" y="0"/>
                  </a:cxn>
                </a:cxnLst>
                <a:rect l="0" t="0" r="r" b="b"/>
                <a:pathLst>
                  <a:path w="986" h="966">
                    <a:moveTo>
                      <a:pt x="18" y="0"/>
                    </a:moveTo>
                    <a:cubicBezTo>
                      <a:pt x="40" y="64"/>
                      <a:pt x="126" y="51"/>
                      <a:pt x="182" y="62"/>
                    </a:cubicBezTo>
                    <a:cubicBezTo>
                      <a:pt x="255" y="111"/>
                      <a:pt x="320" y="117"/>
                      <a:pt x="408" y="125"/>
                    </a:cubicBezTo>
                    <a:cubicBezTo>
                      <a:pt x="491" y="208"/>
                      <a:pt x="541" y="284"/>
                      <a:pt x="657" y="319"/>
                    </a:cubicBezTo>
                    <a:cubicBezTo>
                      <a:pt x="688" y="352"/>
                      <a:pt x="702" y="346"/>
                      <a:pt x="743" y="358"/>
                    </a:cubicBezTo>
                    <a:cubicBezTo>
                      <a:pt x="770" y="376"/>
                      <a:pt x="802" y="386"/>
                      <a:pt x="828" y="405"/>
                    </a:cubicBezTo>
                    <a:cubicBezTo>
                      <a:pt x="836" y="411"/>
                      <a:pt x="836" y="424"/>
                      <a:pt x="844" y="429"/>
                    </a:cubicBezTo>
                    <a:cubicBezTo>
                      <a:pt x="868" y="444"/>
                      <a:pt x="897" y="447"/>
                      <a:pt x="922" y="460"/>
                    </a:cubicBezTo>
                    <a:cubicBezTo>
                      <a:pt x="949" y="512"/>
                      <a:pt x="942" y="527"/>
                      <a:pt x="953" y="592"/>
                    </a:cubicBezTo>
                    <a:cubicBezTo>
                      <a:pt x="960" y="634"/>
                      <a:pt x="975" y="675"/>
                      <a:pt x="984" y="717"/>
                    </a:cubicBezTo>
                    <a:cubicBezTo>
                      <a:pt x="980" y="789"/>
                      <a:pt x="986" y="895"/>
                      <a:pt x="961" y="966"/>
                    </a:cubicBezTo>
                    <a:cubicBezTo>
                      <a:pt x="918" y="955"/>
                      <a:pt x="925" y="943"/>
                      <a:pt x="891" y="919"/>
                    </a:cubicBezTo>
                    <a:cubicBezTo>
                      <a:pt x="886" y="905"/>
                      <a:pt x="868" y="858"/>
                      <a:pt x="860" y="849"/>
                    </a:cubicBezTo>
                    <a:cubicBezTo>
                      <a:pt x="854" y="842"/>
                      <a:pt x="843" y="840"/>
                      <a:pt x="836" y="834"/>
                    </a:cubicBezTo>
                    <a:cubicBezTo>
                      <a:pt x="798" y="803"/>
                      <a:pt x="760" y="776"/>
                      <a:pt x="719" y="748"/>
                    </a:cubicBezTo>
                    <a:cubicBezTo>
                      <a:pt x="710" y="742"/>
                      <a:pt x="705" y="731"/>
                      <a:pt x="696" y="725"/>
                    </a:cubicBezTo>
                    <a:cubicBezTo>
                      <a:pt x="689" y="720"/>
                      <a:pt x="680" y="721"/>
                      <a:pt x="673" y="717"/>
                    </a:cubicBezTo>
                    <a:cubicBezTo>
                      <a:pt x="664" y="713"/>
                      <a:pt x="657" y="707"/>
                      <a:pt x="649" y="701"/>
                    </a:cubicBezTo>
                    <a:cubicBezTo>
                      <a:pt x="573" y="647"/>
                      <a:pt x="518" y="573"/>
                      <a:pt x="447" y="514"/>
                    </a:cubicBezTo>
                    <a:cubicBezTo>
                      <a:pt x="423" y="494"/>
                      <a:pt x="395" y="479"/>
                      <a:pt x="369" y="460"/>
                    </a:cubicBezTo>
                    <a:cubicBezTo>
                      <a:pt x="351" y="447"/>
                      <a:pt x="325" y="448"/>
                      <a:pt x="306" y="436"/>
                    </a:cubicBezTo>
                    <a:cubicBezTo>
                      <a:pt x="253" y="403"/>
                      <a:pt x="299" y="419"/>
                      <a:pt x="244" y="405"/>
                    </a:cubicBezTo>
                    <a:cubicBezTo>
                      <a:pt x="184" y="361"/>
                      <a:pt x="244" y="401"/>
                      <a:pt x="150" y="358"/>
                    </a:cubicBezTo>
                    <a:cubicBezTo>
                      <a:pt x="121" y="345"/>
                      <a:pt x="86" y="308"/>
                      <a:pt x="57" y="288"/>
                    </a:cubicBezTo>
                    <a:cubicBezTo>
                      <a:pt x="0" y="206"/>
                      <a:pt x="25" y="99"/>
                      <a:pt x="18" y="0"/>
                    </a:cubicBezTo>
                    <a:close/>
                  </a:path>
                </a:pathLst>
              </a:custGeom>
              <a:gradFill rotWithShape="0">
                <a:gsLst>
                  <a:gs pos="0">
                    <a:schemeClr val="hlink">
                      <a:gamma/>
                      <a:shade val="95686"/>
                      <a:invGamma/>
                    </a:schemeClr>
                  </a:gs>
                  <a:gs pos="100000">
                    <a:schemeClr val="hlink"/>
                  </a:gs>
                </a:gsLst>
                <a:path path="rect">
                  <a:fillToRect l="50000" t="50000" r="50000" b="50000"/>
                </a:path>
              </a:gradFill>
              <a:ln w="12700" cap="flat" cmpd="sng">
                <a:noFill/>
                <a:prstDash val="solid"/>
                <a:round/>
                <a:headEnd type="none" w="sm" len="sm"/>
                <a:tailEnd type="none" w="sm" len="sm"/>
              </a:ln>
              <a:effectLst/>
            </p:spPr>
            <p:txBody>
              <a:bodyPr wrap="none" anchor="ctr"/>
              <a:lstStyle/>
              <a:p>
                <a:pPr eaLnBrk="0" hangingPunct="0">
                  <a:lnSpc>
                    <a:spcPct val="90000"/>
                  </a:lnSpc>
                  <a:spcBef>
                    <a:spcPct val="20000"/>
                  </a:spcBef>
                  <a:spcAft>
                    <a:spcPct val="75000"/>
                  </a:spcAft>
                  <a:buFontTx/>
                  <a:buChar char="•"/>
                  <a:defRPr/>
                </a:pPr>
                <a:endParaRPr lang="zh-CN" altLang="zh-CN" sz="2000"/>
              </a:p>
            </p:txBody>
          </p:sp>
          <p:sp>
            <p:nvSpPr>
              <p:cNvPr id="49" name="Freeform 5"/>
              <p:cNvSpPr>
                <a:spLocks/>
              </p:cNvSpPr>
              <p:nvPr/>
            </p:nvSpPr>
            <p:spPr bwMode="auto">
              <a:xfrm rot="274839">
                <a:off x="4393" y="3712"/>
                <a:ext cx="514" cy="252"/>
              </a:xfrm>
              <a:custGeom>
                <a:avLst/>
                <a:gdLst>
                  <a:gd name="T0" fmla="*/ 2 w 986"/>
                  <a:gd name="T1" fmla="*/ 0 h 966"/>
                  <a:gd name="T2" fmla="*/ 14 w 986"/>
                  <a:gd name="T3" fmla="*/ 0 h 966"/>
                  <a:gd name="T4" fmla="*/ 30 w 986"/>
                  <a:gd name="T5" fmla="*/ 1 h 966"/>
                  <a:gd name="T6" fmla="*/ 48 w 986"/>
                  <a:gd name="T7" fmla="*/ 2 h 966"/>
                  <a:gd name="T8" fmla="*/ 55 w 986"/>
                  <a:gd name="T9" fmla="*/ 2 h 966"/>
                  <a:gd name="T10" fmla="*/ 61 w 986"/>
                  <a:gd name="T11" fmla="*/ 2 h 966"/>
                  <a:gd name="T12" fmla="*/ 62 w 986"/>
                  <a:gd name="T13" fmla="*/ 2 h 966"/>
                  <a:gd name="T14" fmla="*/ 68 w 986"/>
                  <a:gd name="T15" fmla="*/ 2 h 966"/>
                  <a:gd name="T16" fmla="*/ 70 w 986"/>
                  <a:gd name="T17" fmla="*/ 3 h 966"/>
                  <a:gd name="T18" fmla="*/ 72 w 986"/>
                  <a:gd name="T19" fmla="*/ 3 h 966"/>
                  <a:gd name="T20" fmla="*/ 71 w 986"/>
                  <a:gd name="T21" fmla="*/ 4 h 966"/>
                  <a:gd name="T22" fmla="*/ 66 w 986"/>
                  <a:gd name="T23" fmla="*/ 4 h 966"/>
                  <a:gd name="T24" fmla="*/ 64 w 986"/>
                  <a:gd name="T25" fmla="*/ 4 h 966"/>
                  <a:gd name="T26" fmla="*/ 62 w 986"/>
                  <a:gd name="T27" fmla="*/ 4 h 966"/>
                  <a:gd name="T28" fmla="*/ 53 w 986"/>
                  <a:gd name="T29" fmla="*/ 3 h 966"/>
                  <a:gd name="T30" fmla="*/ 52 w 986"/>
                  <a:gd name="T31" fmla="*/ 3 h 966"/>
                  <a:gd name="T32" fmla="*/ 50 w 986"/>
                  <a:gd name="T33" fmla="*/ 3 h 966"/>
                  <a:gd name="T34" fmla="*/ 48 w 986"/>
                  <a:gd name="T35" fmla="*/ 3 h 966"/>
                  <a:gd name="T36" fmla="*/ 33 w 986"/>
                  <a:gd name="T37" fmla="*/ 2 h 966"/>
                  <a:gd name="T38" fmla="*/ 27 w 986"/>
                  <a:gd name="T39" fmla="*/ 2 h 966"/>
                  <a:gd name="T40" fmla="*/ 22 w 986"/>
                  <a:gd name="T41" fmla="*/ 2 h 966"/>
                  <a:gd name="T42" fmla="*/ 18 w 986"/>
                  <a:gd name="T43" fmla="*/ 2 h 966"/>
                  <a:gd name="T44" fmla="*/ 11 w 986"/>
                  <a:gd name="T45" fmla="*/ 2 h 966"/>
                  <a:gd name="T46" fmla="*/ 4 w 986"/>
                  <a:gd name="T47" fmla="*/ 1 h 966"/>
                  <a:gd name="T48" fmla="*/ 2 w 986"/>
                  <a:gd name="T49" fmla="*/ 0 h 9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6"/>
                  <a:gd name="T76" fmla="*/ 0 h 966"/>
                  <a:gd name="T77" fmla="*/ 986 w 986"/>
                  <a:gd name="T78" fmla="*/ 966 h 9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6" h="966">
                    <a:moveTo>
                      <a:pt x="18" y="0"/>
                    </a:moveTo>
                    <a:cubicBezTo>
                      <a:pt x="40" y="64"/>
                      <a:pt x="126" y="51"/>
                      <a:pt x="182" y="62"/>
                    </a:cubicBezTo>
                    <a:cubicBezTo>
                      <a:pt x="255" y="111"/>
                      <a:pt x="320" y="117"/>
                      <a:pt x="408" y="125"/>
                    </a:cubicBezTo>
                    <a:cubicBezTo>
                      <a:pt x="491" y="208"/>
                      <a:pt x="541" y="284"/>
                      <a:pt x="657" y="319"/>
                    </a:cubicBezTo>
                    <a:cubicBezTo>
                      <a:pt x="688" y="352"/>
                      <a:pt x="702" y="346"/>
                      <a:pt x="743" y="358"/>
                    </a:cubicBezTo>
                    <a:cubicBezTo>
                      <a:pt x="770" y="376"/>
                      <a:pt x="802" y="386"/>
                      <a:pt x="828" y="405"/>
                    </a:cubicBezTo>
                    <a:cubicBezTo>
                      <a:pt x="836" y="411"/>
                      <a:pt x="836" y="424"/>
                      <a:pt x="844" y="429"/>
                    </a:cubicBezTo>
                    <a:cubicBezTo>
                      <a:pt x="868" y="444"/>
                      <a:pt x="897" y="447"/>
                      <a:pt x="922" y="460"/>
                    </a:cubicBezTo>
                    <a:cubicBezTo>
                      <a:pt x="949" y="512"/>
                      <a:pt x="942" y="527"/>
                      <a:pt x="953" y="592"/>
                    </a:cubicBezTo>
                    <a:cubicBezTo>
                      <a:pt x="960" y="634"/>
                      <a:pt x="975" y="675"/>
                      <a:pt x="984" y="717"/>
                    </a:cubicBezTo>
                    <a:cubicBezTo>
                      <a:pt x="980" y="789"/>
                      <a:pt x="986" y="895"/>
                      <a:pt x="961" y="966"/>
                    </a:cubicBezTo>
                    <a:cubicBezTo>
                      <a:pt x="918" y="955"/>
                      <a:pt x="925" y="943"/>
                      <a:pt x="891" y="919"/>
                    </a:cubicBezTo>
                    <a:cubicBezTo>
                      <a:pt x="886" y="905"/>
                      <a:pt x="868" y="858"/>
                      <a:pt x="860" y="849"/>
                    </a:cubicBezTo>
                    <a:cubicBezTo>
                      <a:pt x="854" y="842"/>
                      <a:pt x="843" y="840"/>
                      <a:pt x="836" y="834"/>
                    </a:cubicBezTo>
                    <a:cubicBezTo>
                      <a:pt x="798" y="803"/>
                      <a:pt x="760" y="776"/>
                      <a:pt x="719" y="748"/>
                    </a:cubicBezTo>
                    <a:cubicBezTo>
                      <a:pt x="710" y="742"/>
                      <a:pt x="705" y="731"/>
                      <a:pt x="696" y="725"/>
                    </a:cubicBezTo>
                    <a:cubicBezTo>
                      <a:pt x="689" y="720"/>
                      <a:pt x="680" y="721"/>
                      <a:pt x="673" y="717"/>
                    </a:cubicBezTo>
                    <a:cubicBezTo>
                      <a:pt x="664" y="713"/>
                      <a:pt x="657" y="707"/>
                      <a:pt x="649" y="701"/>
                    </a:cubicBezTo>
                    <a:cubicBezTo>
                      <a:pt x="573" y="647"/>
                      <a:pt x="518" y="573"/>
                      <a:pt x="447" y="514"/>
                    </a:cubicBezTo>
                    <a:cubicBezTo>
                      <a:pt x="423" y="494"/>
                      <a:pt x="395" y="479"/>
                      <a:pt x="369" y="460"/>
                    </a:cubicBezTo>
                    <a:cubicBezTo>
                      <a:pt x="351" y="447"/>
                      <a:pt x="325" y="448"/>
                      <a:pt x="306" y="436"/>
                    </a:cubicBezTo>
                    <a:cubicBezTo>
                      <a:pt x="253" y="403"/>
                      <a:pt x="299" y="419"/>
                      <a:pt x="244" y="405"/>
                    </a:cubicBezTo>
                    <a:cubicBezTo>
                      <a:pt x="184" y="361"/>
                      <a:pt x="244" y="401"/>
                      <a:pt x="150" y="358"/>
                    </a:cubicBezTo>
                    <a:cubicBezTo>
                      <a:pt x="121" y="345"/>
                      <a:pt x="86" y="308"/>
                      <a:pt x="57" y="288"/>
                    </a:cubicBezTo>
                    <a:cubicBezTo>
                      <a:pt x="0" y="206"/>
                      <a:pt x="25" y="99"/>
                      <a:pt x="18" y="0"/>
                    </a:cubicBezTo>
                    <a:close/>
                  </a:path>
                </a:pathLst>
              </a:custGeom>
              <a:gradFill rotWithShape="0">
                <a:gsLst>
                  <a:gs pos="0">
                    <a:srgbClr val="D1DA1A"/>
                  </a:gs>
                  <a:gs pos="100000">
                    <a:srgbClr val="F3FE1E"/>
                  </a:gs>
                </a:gsLst>
                <a:path path="rect">
                  <a:fillToRect l="50000" t="50000" r="50000" b="50000"/>
                </a:path>
              </a:gradFill>
              <a:ln w="12700">
                <a:noFill/>
                <a:round/>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sz="2000"/>
              </a:p>
            </p:txBody>
          </p:sp>
          <p:sp>
            <p:nvSpPr>
              <p:cNvPr id="50" name="Freeform 6"/>
              <p:cNvSpPr>
                <a:spLocks/>
              </p:cNvSpPr>
              <p:nvPr/>
            </p:nvSpPr>
            <p:spPr bwMode="auto">
              <a:xfrm>
                <a:off x="4402" y="3619"/>
                <a:ext cx="514" cy="252"/>
              </a:xfrm>
              <a:custGeom>
                <a:avLst/>
                <a:gdLst>
                  <a:gd name="T0" fmla="*/ 2 w 986"/>
                  <a:gd name="T1" fmla="*/ 0 h 966"/>
                  <a:gd name="T2" fmla="*/ 14 w 986"/>
                  <a:gd name="T3" fmla="*/ 0 h 966"/>
                  <a:gd name="T4" fmla="*/ 30 w 986"/>
                  <a:gd name="T5" fmla="*/ 1 h 966"/>
                  <a:gd name="T6" fmla="*/ 48 w 986"/>
                  <a:gd name="T7" fmla="*/ 2 h 966"/>
                  <a:gd name="T8" fmla="*/ 55 w 986"/>
                  <a:gd name="T9" fmla="*/ 2 h 966"/>
                  <a:gd name="T10" fmla="*/ 61 w 986"/>
                  <a:gd name="T11" fmla="*/ 2 h 966"/>
                  <a:gd name="T12" fmla="*/ 62 w 986"/>
                  <a:gd name="T13" fmla="*/ 2 h 966"/>
                  <a:gd name="T14" fmla="*/ 68 w 986"/>
                  <a:gd name="T15" fmla="*/ 2 h 966"/>
                  <a:gd name="T16" fmla="*/ 70 w 986"/>
                  <a:gd name="T17" fmla="*/ 3 h 966"/>
                  <a:gd name="T18" fmla="*/ 72 w 986"/>
                  <a:gd name="T19" fmla="*/ 3 h 966"/>
                  <a:gd name="T20" fmla="*/ 71 w 986"/>
                  <a:gd name="T21" fmla="*/ 4 h 966"/>
                  <a:gd name="T22" fmla="*/ 66 w 986"/>
                  <a:gd name="T23" fmla="*/ 4 h 966"/>
                  <a:gd name="T24" fmla="*/ 64 w 986"/>
                  <a:gd name="T25" fmla="*/ 4 h 966"/>
                  <a:gd name="T26" fmla="*/ 62 w 986"/>
                  <a:gd name="T27" fmla="*/ 4 h 966"/>
                  <a:gd name="T28" fmla="*/ 53 w 986"/>
                  <a:gd name="T29" fmla="*/ 3 h 966"/>
                  <a:gd name="T30" fmla="*/ 52 w 986"/>
                  <a:gd name="T31" fmla="*/ 3 h 966"/>
                  <a:gd name="T32" fmla="*/ 50 w 986"/>
                  <a:gd name="T33" fmla="*/ 3 h 966"/>
                  <a:gd name="T34" fmla="*/ 48 w 986"/>
                  <a:gd name="T35" fmla="*/ 3 h 966"/>
                  <a:gd name="T36" fmla="*/ 33 w 986"/>
                  <a:gd name="T37" fmla="*/ 2 h 966"/>
                  <a:gd name="T38" fmla="*/ 27 w 986"/>
                  <a:gd name="T39" fmla="*/ 2 h 966"/>
                  <a:gd name="T40" fmla="*/ 22 w 986"/>
                  <a:gd name="T41" fmla="*/ 2 h 966"/>
                  <a:gd name="T42" fmla="*/ 18 w 986"/>
                  <a:gd name="T43" fmla="*/ 2 h 966"/>
                  <a:gd name="T44" fmla="*/ 11 w 986"/>
                  <a:gd name="T45" fmla="*/ 2 h 966"/>
                  <a:gd name="T46" fmla="*/ 4 w 986"/>
                  <a:gd name="T47" fmla="*/ 1 h 966"/>
                  <a:gd name="T48" fmla="*/ 2 w 986"/>
                  <a:gd name="T49" fmla="*/ 0 h 9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6"/>
                  <a:gd name="T76" fmla="*/ 0 h 966"/>
                  <a:gd name="T77" fmla="*/ 986 w 986"/>
                  <a:gd name="T78" fmla="*/ 966 h 9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6" h="966">
                    <a:moveTo>
                      <a:pt x="18" y="0"/>
                    </a:moveTo>
                    <a:cubicBezTo>
                      <a:pt x="40" y="64"/>
                      <a:pt x="126" y="51"/>
                      <a:pt x="182" y="62"/>
                    </a:cubicBezTo>
                    <a:cubicBezTo>
                      <a:pt x="255" y="111"/>
                      <a:pt x="320" y="117"/>
                      <a:pt x="408" y="125"/>
                    </a:cubicBezTo>
                    <a:cubicBezTo>
                      <a:pt x="491" y="208"/>
                      <a:pt x="541" y="284"/>
                      <a:pt x="657" y="319"/>
                    </a:cubicBezTo>
                    <a:cubicBezTo>
                      <a:pt x="688" y="352"/>
                      <a:pt x="702" y="346"/>
                      <a:pt x="743" y="358"/>
                    </a:cubicBezTo>
                    <a:cubicBezTo>
                      <a:pt x="770" y="376"/>
                      <a:pt x="802" y="386"/>
                      <a:pt x="828" y="405"/>
                    </a:cubicBezTo>
                    <a:cubicBezTo>
                      <a:pt x="836" y="411"/>
                      <a:pt x="836" y="424"/>
                      <a:pt x="844" y="429"/>
                    </a:cubicBezTo>
                    <a:cubicBezTo>
                      <a:pt x="868" y="444"/>
                      <a:pt x="897" y="447"/>
                      <a:pt x="922" y="460"/>
                    </a:cubicBezTo>
                    <a:cubicBezTo>
                      <a:pt x="949" y="512"/>
                      <a:pt x="942" y="527"/>
                      <a:pt x="953" y="592"/>
                    </a:cubicBezTo>
                    <a:cubicBezTo>
                      <a:pt x="960" y="634"/>
                      <a:pt x="975" y="675"/>
                      <a:pt x="984" y="717"/>
                    </a:cubicBezTo>
                    <a:cubicBezTo>
                      <a:pt x="980" y="789"/>
                      <a:pt x="986" y="895"/>
                      <a:pt x="961" y="966"/>
                    </a:cubicBezTo>
                    <a:cubicBezTo>
                      <a:pt x="918" y="955"/>
                      <a:pt x="925" y="943"/>
                      <a:pt x="891" y="919"/>
                    </a:cubicBezTo>
                    <a:cubicBezTo>
                      <a:pt x="886" y="905"/>
                      <a:pt x="868" y="858"/>
                      <a:pt x="860" y="849"/>
                    </a:cubicBezTo>
                    <a:cubicBezTo>
                      <a:pt x="854" y="842"/>
                      <a:pt x="843" y="840"/>
                      <a:pt x="836" y="834"/>
                    </a:cubicBezTo>
                    <a:cubicBezTo>
                      <a:pt x="798" y="803"/>
                      <a:pt x="760" y="776"/>
                      <a:pt x="719" y="748"/>
                    </a:cubicBezTo>
                    <a:cubicBezTo>
                      <a:pt x="710" y="742"/>
                      <a:pt x="705" y="731"/>
                      <a:pt x="696" y="725"/>
                    </a:cubicBezTo>
                    <a:cubicBezTo>
                      <a:pt x="689" y="720"/>
                      <a:pt x="680" y="721"/>
                      <a:pt x="673" y="717"/>
                    </a:cubicBezTo>
                    <a:cubicBezTo>
                      <a:pt x="664" y="713"/>
                      <a:pt x="657" y="707"/>
                      <a:pt x="649" y="701"/>
                    </a:cubicBezTo>
                    <a:cubicBezTo>
                      <a:pt x="573" y="647"/>
                      <a:pt x="518" y="573"/>
                      <a:pt x="447" y="514"/>
                    </a:cubicBezTo>
                    <a:cubicBezTo>
                      <a:pt x="423" y="494"/>
                      <a:pt x="395" y="479"/>
                      <a:pt x="369" y="460"/>
                    </a:cubicBezTo>
                    <a:cubicBezTo>
                      <a:pt x="351" y="447"/>
                      <a:pt x="325" y="448"/>
                      <a:pt x="306" y="436"/>
                    </a:cubicBezTo>
                    <a:cubicBezTo>
                      <a:pt x="253" y="403"/>
                      <a:pt x="299" y="419"/>
                      <a:pt x="244" y="405"/>
                    </a:cubicBezTo>
                    <a:cubicBezTo>
                      <a:pt x="184" y="361"/>
                      <a:pt x="244" y="401"/>
                      <a:pt x="150" y="358"/>
                    </a:cubicBezTo>
                    <a:cubicBezTo>
                      <a:pt x="121" y="345"/>
                      <a:pt x="86" y="308"/>
                      <a:pt x="57" y="288"/>
                    </a:cubicBezTo>
                    <a:cubicBezTo>
                      <a:pt x="0" y="206"/>
                      <a:pt x="25" y="99"/>
                      <a:pt x="18" y="0"/>
                    </a:cubicBezTo>
                    <a:close/>
                  </a:path>
                </a:pathLst>
              </a:custGeom>
              <a:gradFill rotWithShape="0">
                <a:gsLst>
                  <a:gs pos="0">
                    <a:srgbClr val="43D123"/>
                  </a:gs>
                  <a:gs pos="100000">
                    <a:srgbClr val="4EF228"/>
                  </a:gs>
                </a:gsLst>
                <a:path path="rect">
                  <a:fillToRect l="50000" t="50000" r="50000" b="50000"/>
                </a:path>
              </a:gradFill>
              <a:ln w="12700">
                <a:noFill/>
                <a:round/>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sz="2000"/>
              </a:p>
            </p:txBody>
          </p:sp>
          <p:sp>
            <p:nvSpPr>
              <p:cNvPr id="51" name="Freeform 7"/>
              <p:cNvSpPr>
                <a:spLocks/>
              </p:cNvSpPr>
              <p:nvPr/>
            </p:nvSpPr>
            <p:spPr bwMode="auto">
              <a:xfrm>
                <a:off x="4368" y="3600"/>
                <a:ext cx="576" cy="513"/>
              </a:xfrm>
              <a:custGeom>
                <a:avLst/>
                <a:gdLst>
                  <a:gd name="T0" fmla="*/ 45 w 1061"/>
                  <a:gd name="T1" fmla="*/ 2 h 1778"/>
                  <a:gd name="T2" fmla="*/ 65 w 1061"/>
                  <a:gd name="T3" fmla="*/ 2 h 1778"/>
                  <a:gd name="T4" fmla="*/ 71 w 1061"/>
                  <a:gd name="T5" fmla="*/ 3 h 1778"/>
                  <a:gd name="T6" fmla="*/ 71 w 1061"/>
                  <a:gd name="T7" fmla="*/ 3 h 1778"/>
                  <a:gd name="T8" fmla="*/ 35 w 1061"/>
                  <a:gd name="T9" fmla="*/ 1 h 1778"/>
                  <a:gd name="T10" fmla="*/ 9 w 1061"/>
                  <a:gd name="T11" fmla="*/ 0 h 1778"/>
                  <a:gd name="T12" fmla="*/ 88 w 1061"/>
                  <a:gd name="T13" fmla="*/ 3 h 1778"/>
                  <a:gd name="T14" fmla="*/ 88 w 1061"/>
                  <a:gd name="T15" fmla="*/ 3 h 1778"/>
                  <a:gd name="T16" fmla="*/ 85 w 1061"/>
                  <a:gd name="T17" fmla="*/ 3 h 1778"/>
                  <a:gd name="T18" fmla="*/ 92 w 1061"/>
                  <a:gd name="T19" fmla="*/ 3 h 1778"/>
                  <a:gd name="T20" fmla="*/ 89 w 1061"/>
                  <a:gd name="T21" fmla="*/ 3 h 1778"/>
                  <a:gd name="T22" fmla="*/ 87 w 1061"/>
                  <a:gd name="T23" fmla="*/ 12 h 1778"/>
                  <a:gd name="T24" fmla="*/ 86 w 1061"/>
                  <a:gd name="T25" fmla="*/ 10 h 1778"/>
                  <a:gd name="T26" fmla="*/ 87 w 1061"/>
                  <a:gd name="T27" fmla="*/ 6 h 1778"/>
                  <a:gd name="T28" fmla="*/ 84 w 1061"/>
                  <a:gd name="T29" fmla="*/ 3 h 1778"/>
                  <a:gd name="T30" fmla="*/ 38 w 1061"/>
                  <a:gd name="T31" fmla="*/ 1 h 1778"/>
                  <a:gd name="T32" fmla="*/ 6 w 1061"/>
                  <a:gd name="T33" fmla="*/ 0 h 1778"/>
                  <a:gd name="T34" fmla="*/ 8 w 1061"/>
                  <a:gd name="T35" fmla="*/ 3 h 1778"/>
                  <a:gd name="T36" fmla="*/ 7 w 1061"/>
                  <a:gd name="T37" fmla="*/ 6 h 1778"/>
                  <a:gd name="T38" fmla="*/ 14 w 1061"/>
                  <a:gd name="T39" fmla="*/ 7 h 1778"/>
                  <a:gd name="T40" fmla="*/ 45 w 1061"/>
                  <a:gd name="T41" fmla="*/ 9 h 1778"/>
                  <a:gd name="T42" fmla="*/ 71 w 1061"/>
                  <a:gd name="T43" fmla="*/ 11 h 1778"/>
                  <a:gd name="T44" fmla="*/ 87 w 1061"/>
                  <a:gd name="T45" fmla="*/ 11 h 1778"/>
                  <a:gd name="T46" fmla="*/ 86 w 1061"/>
                  <a:gd name="T47" fmla="*/ 10 h 1778"/>
                  <a:gd name="T48" fmla="*/ 87 w 1061"/>
                  <a:gd name="T49" fmla="*/ 6 h 1778"/>
                  <a:gd name="T50" fmla="*/ 88 w 1061"/>
                  <a:gd name="T51" fmla="*/ 3 h 1778"/>
                  <a:gd name="T52" fmla="*/ 53 w 1061"/>
                  <a:gd name="T53" fmla="*/ 2 h 1778"/>
                  <a:gd name="T54" fmla="*/ 88 w 1061"/>
                  <a:gd name="T55" fmla="*/ 3 h 1778"/>
                  <a:gd name="T56" fmla="*/ 87 w 1061"/>
                  <a:gd name="T57" fmla="*/ 4 h 1778"/>
                  <a:gd name="T58" fmla="*/ 88 w 1061"/>
                  <a:gd name="T59" fmla="*/ 8 h 1778"/>
                  <a:gd name="T60" fmla="*/ 88 w 1061"/>
                  <a:gd name="T61" fmla="*/ 10 h 1778"/>
                  <a:gd name="T62" fmla="*/ 87 w 1061"/>
                  <a:gd name="T63" fmla="*/ 12 h 1778"/>
                  <a:gd name="T64" fmla="*/ 82 w 1061"/>
                  <a:gd name="T65" fmla="*/ 12 h 1778"/>
                  <a:gd name="T66" fmla="*/ 62 w 1061"/>
                  <a:gd name="T67" fmla="*/ 10 h 1778"/>
                  <a:gd name="T68" fmla="*/ 42 w 1061"/>
                  <a:gd name="T69" fmla="*/ 9 h 1778"/>
                  <a:gd name="T70" fmla="*/ 19 w 1061"/>
                  <a:gd name="T71" fmla="*/ 8 h 1778"/>
                  <a:gd name="T72" fmla="*/ 0 w 1061"/>
                  <a:gd name="T73" fmla="*/ 7 h 1778"/>
                  <a:gd name="T74" fmla="*/ 3 w 1061"/>
                  <a:gd name="T75" fmla="*/ 6 h 1778"/>
                  <a:gd name="T76" fmla="*/ 4 w 1061"/>
                  <a:gd name="T77" fmla="*/ 2 h 1778"/>
                  <a:gd name="T78" fmla="*/ 10 w 1061"/>
                  <a:gd name="T79" fmla="*/ 0 h 17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1"/>
                  <a:gd name="T121" fmla="*/ 0 h 1778"/>
                  <a:gd name="T122" fmla="*/ 1061 w 1061"/>
                  <a:gd name="T123" fmla="*/ 1778 h 17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1" h="1778">
                    <a:moveTo>
                      <a:pt x="63" y="0"/>
                    </a:moveTo>
                    <a:lnTo>
                      <a:pt x="516" y="236"/>
                    </a:lnTo>
                    <a:lnTo>
                      <a:pt x="671" y="306"/>
                    </a:lnTo>
                    <a:lnTo>
                      <a:pt x="749" y="322"/>
                    </a:lnTo>
                    <a:lnTo>
                      <a:pt x="929" y="415"/>
                    </a:lnTo>
                    <a:lnTo>
                      <a:pt x="812" y="384"/>
                    </a:lnTo>
                    <a:lnTo>
                      <a:pt x="897" y="392"/>
                    </a:lnTo>
                    <a:lnTo>
                      <a:pt x="812" y="377"/>
                    </a:lnTo>
                    <a:lnTo>
                      <a:pt x="453" y="197"/>
                    </a:lnTo>
                    <a:lnTo>
                      <a:pt x="399" y="174"/>
                    </a:lnTo>
                    <a:lnTo>
                      <a:pt x="212" y="80"/>
                    </a:lnTo>
                    <a:lnTo>
                      <a:pt x="99" y="16"/>
                    </a:lnTo>
                    <a:lnTo>
                      <a:pt x="485" y="202"/>
                    </a:lnTo>
                    <a:lnTo>
                      <a:pt x="1014" y="444"/>
                    </a:lnTo>
                    <a:lnTo>
                      <a:pt x="1046" y="462"/>
                    </a:lnTo>
                    <a:lnTo>
                      <a:pt x="1022" y="462"/>
                    </a:lnTo>
                    <a:lnTo>
                      <a:pt x="999" y="454"/>
                    </a:lnTo>
                    <a:lnTo>
                      <a:pt x="975" y="462"/>
                    </a:lnTo>
                    <a:lnTo>
                      <a:pt x="1014" y="493"/>
                    </a:lnTo>
                    <a:lnTo>
                      <a:pt x="1061" y="462"/>
                    </a:lnTo>
                    <a:lnTo>
                      <a:pt x="1022" y="501"/>
                    </a:lnTo>
                    <a:lnTo>
                      <a:pt x="1024" y="506"/>
                    </a:lnTo>
                    <a:lnTo>
                      <a:pt x="1029" y="1068"/>
                    </a:lnTo>
                    <a:lnTo>
                      <a:pt x="998" y="1671"/>
                    </a:lnTo>
                    <a:lnTo>
                      <a:pt x="977" y="1699"/>
                    </a:lnTo>
                    <a:lnTo>
                      <a:pt x="988" y="1423"/>
                    </a:lnTo>
                    <a:lnTo>
                      <a:pt x="998" y="1142"/>
                    </a:lnTo>
                    <a:lnTo>
                      <a:pt x="1003" y="815"/>
                    </a:lnTo>
                    <a:lnTo>
                      <a:pt x="993" y="489"/>
                    </a:lnTo>
                    <a:lnTo>
                      <a:pt x="967" y="455"/>
                    </a:lnTo>
                    <a:lnTo>
                      <a:pt x="700" y="326"/>
                    </a:lnTo>
                    <a:lnTo>
                      <a:pt x="439" y="207"/>
                    </a:lnTo>
                    <a:lnTo>
                      <a:pt x="213" y="106"/>
                    </a:lnTo>
                    <a:lnTo>
                      <a:pt x="68" y="33"/>
                    </a:lnTo>
                    <a:lnTo>
                      <a:pt x="89" y="168"/>
                    </a:lnTo>
                    <a:lnTo>
                      <a:pt x="89" y="387"/>
                    </a:lnTo>
                    <a:lnTo>
                      <a:pt x="89" y="629"/>
                    </a:lnTo>
                    <a:lnTo>
                      <a:pt x="73" y="861"/>
                    </a:lnTo>
                    <a:lnTo>
                      <a:pt x="47" y="973"/>
                    </a:lnTo>
                    <a:lnTo>
                      <a:pt x="162" y="1052"/>
                    </a:lnTo>
                    <a:lnTo>
                      <a:pt x="350" y="1181"/>
                    </a:lnTo>
                    <a:lnTo>
                      <a:pt x="512" y="1305"/>
                    </a:lnTo>
                    <a:lnTo>
                      <a:pt x="679" y="1441"/>
                    </a:lnTo>
                    <a:lnTo>
                      <a:pt x="810" y="1570"/>
                    </a:lnTo>
                    <a:lnTo>
                      <a:pt x="956" y="1716"/>
                    </a:lnTo>
                    <a:lnTo>
                      <a:pt x="999" y="1631"/>
                    </a:lnTo>
                    <a:lnTo>
                      <a:pt x="1007" y="1561"/>
                    </a:lnTo>
                    <a:lnTo>
                      <a:pt x="991" y="1483"/>
                    </a:lnTo>
                    <a:lnTo>
                      <a:pt x="999" y="1436"/>
                    </a:lnTo>
                    <a:lnTo>
                      <a:pt x="999" y="829"/>
                    </a:lnTo>
                    <a:lnTo>
                      <a:pt x="1014" y="649"/>
                    </a:lnTo>
                    <a:lnTo>
                      <a:pt x="1022" y="517"/>
                    </a:lnTo>
                    <a:lnTo>
                      <a:pt x="1038" y="478"/>
                    </a:lnTo>
                    <a:lnTo>
                      <a:pt x="609" y="283"/>
                    </a:lnTo>
                    <a:lnTo>
                      <a:pt x="555" y="244"/>
                    </a:lnTo>
                    <a:lnTo>
                      <a:pt x="1022" y="501"/>
                    </a:lnTo>
                    <a:lnTo>
                      <a:pt x="1022" y="540"/>
                    </a:lnTo>
                    <a:lnTo>
                      <a:pt x="999" y="564"/>
                    </a:lnTo>
                    <a:lnTo>
                      <a:pt x="1030" y="891"/>
                    </a:lnTo>
                    <a:lnTo>
                      <a:pt x="1022" y="1132"/>
                    </a:lnTo>
                    <a:lnTo>
                      <a:pt x="999" y="1460"/>
                    </a:lnTo>
                    <a:lnTo>
                      <a:pt x="1014" y="1491"/>
                    </a:lnTo>
                    <a:lnTo>
                      <a:pt x="975" y="1545"/>
                    </a:lnTo>
                    <a:lnTo>
                      <a:pt x="1003" y="1722"/>
                    </a:lnTo>
                    <a:lnTo>
                      <a:pt x="972" y="1778"/>
                    </a:lnTo>
                    <a:lnTo>
                      <a:pt x="946" y="1767"/>
                    </a:lnTo>
                    <a:lnTo>
                      <a:pt x="841" y="1631"/>
                    </a:lnTo>
                    <a:lnTo>
                      <a:pt x="717" y="1502"/>
                    </a:lnTo>
                    <a:lnTo>
                      <a:pt x="606" y="1406"/>
                    </a:lnTo>
                    <a:lnTo>
                      <a:pt x="485" y="1311"/>
                    </a:lnTo>
                    <a:lnTo>
                      <a:pt x="366" y="1232"/>
                    </a:lnTo>
                    <a:lnTo>
                      <a:pt x="220" y="1136"/>
                    </a:lnTo>
                    <a:lnTo>
                      <a:pt x="63" y="1018"/>
                    </a:lnTo>
                    <a:lnTo>
                      <a:pt x="0" y="990"/>
                    </a:lnTo>
                    <a:lnTo>
                      <a:pt x="5" y="939"/>
                    </a:lnTo>
                    <a:lnTo>
                      <a:pt x="37" y="810"/>
                    </a:lnTo>
                    <a:lnTo>
                      <a:pt x="52" y="551"/>
                    </a:lnTo>
                    <a:lnTo>
                      <a:pt x="52" y="292"/>
                    </a:lnTo>
                    <a:lnTo>
                      <a:pt x="37" y="33"/>
                    </a:lnTo>
                    <a:lnTo>
                      <a:pt x="116" y="57"/>
                    </a:lnTo>
                    <a:lnTo>
                      <a:pt x="120" y="57"/>
                    </a:lnTo>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52" name="Freeform 8"/>
              <p:cNvSpPr>
                <a:spLocks/>
              </p:cNvSpPr>
              <p:nvPr/>
            </p:nvSpPr>
            <p:spPr bwMode="auto">
              <a:xfrm>
                <a:off x="4502" y="3624"/>
                <a:ext cx="22" cy="275"/>
              </a:xfrm>
              <a:custGeom>
                <a:avLst/>
                <a:gdLst>
                  <a:gd name="T0" fmla="*/ 0 w 90"/>
                  <a:gd name="T1" fmla="*/ 1 h 2107"/>
                  <a:gd name="T2" fmla="*/ 0 w 90"/>
                  <a:gd name="T3" fmla="*/ 0 h 2107"/>
                  <a:gd name="T4" fmla="*/ 0 w 90"/>
                  <a:gd name="T5" fmla="*/ 0 h 2107"/>
                  <a:gd name="T6" fmla="*/ 0 w 90"/>
                  <a:gd name="T7" fmla="*/ 1 h 2107"/>
                  <a:gd name="T8" fmla="*/ 0 w 90"/>
                  <a:gd name="T9" fmla="*/ 1 h 2107"/>
                  <a:gd name="T10" fmla="*/ 0 60000 65536"/>
                  <a:gd name="T11" fmla="*/ 0 60000 65536"/>
                  <a:gd name="T12" fmla="*/ 0 60000 65536"/>
                  <a:gd name="T13" fmla="*/ 0 60000 65536"/>
                  <a:gd name="T14" fmla="*/ 0 60000 65536"/>
                  <a:gd name="T15" fmla="*/ 0 w 90"/>
                  <a:gd name="T16" fmla="*/ 0 h 2107"/>
                  <a:gd name="T17" fmla="*/ 90 w 90"/>
                  <a:gd name="T18" fmla="*/ 2107 h 2107"/>
                </a:gdLst>
                <a:ahLst/>
                <a:cxnLst>
                  <a:cxn ang="T10">
                    <a:pos x="T0" y="T1"/>
                  </a:cxn>
                  <a:cxn ang="T11">
                    <a:pos x="T2" y="T3"/>
                  </a:cxn>
                  <a:cxn ang="T12">
                    <a:pos x="T4" y="T5"/>
                  </a:cxn>
                  <a:cxn ang="T13">
                    <a:pos x="T6" y="T7"/>
                  </a:cxn>
                  <a:cxn ang="T14">
                    <a:pos x="T8" y="T9"/>
                  </a:cxn>
                </a:cxnLst>
                <a:rect l="T15" t="T16" r="T17" b="T18"/>
                <a:pathLst>
                  <a:path w="90" h="2107">
                    <a:moveTo>
                      <a:pt x="0" y="2018"/>
                    </a:moveTo>
                    <a:lnTo>
                      <a:pt x="19" y="0"/>
                    </a:lnTo>
                    <a:lnTo>
                      <a:pt x="90" y="35"/>
                    </a:lnTo>
                    <a:lnTo>
                      <a:pt x="90" y="2107"/>
                    </a:lnTo>
                    <a:lnTo>
                      <a:pt x="0" y="2018"/>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53" name="Freeform 9"/>
              <p:cNvSpPr>
                <a:spLocks/>
              </p:cNvSpPr>
              <p:nvPr/>
            </p:nvSpPr>
            <p:spPr bwMode="auto">
              <a:xfrm>
                <a:off x="4605" y="3659"/>
                <a:ext cx="35" cy="287"/>
              </a:xfrm>
              <a:custGeom>
                <a:avLst/>
                <a:gdLst>
                  <a:gd name="T0" fmla="*/ 0 w 146"/>
                  <a:gd name="T1" fmla="*/ 1 h 2206"/>
                  <a:gd name="T2" fmla="*/ 0 w 146"/>
                  <a:gd name="T3" fmla="*/ 0 h 2206"/>
                  <a:gd name="T4" fmla="*/ 0 w 146"/>
                  <a:gd name="T5" fmla="*/ 0 h 2206"/>
                  <a:gd name="T6" fmla="*/ 0 w 146"/>
                  <a:gd name="T7" fmla="*/ 0 h 2206"/>
                  <a:gd name="T8" fmla="*/ 0 w 146"/>
                  <a:gd name="T9" fmla="*/ 0 h 2206"/>
                  <a:gd name="T10" fmla="*/ 0 w 146"/>
                  <a:gd name="T11" fmla="*/ 0 h 2206"/>
                  <a:gd name="T12" fmla="*/ 0 w 146"/>
                  <a:gd name="T13" fmla="*/ 0 h 2206"/>
                  <a:gd name="T14" fmla="*/ 0 w 146"/>
                  <a:gd name="T15" fmla="*/ 0 h 2206"/>
                  <a:gd name="T16" fmla="*/ 0 w 146"/>
                  <a:gd name="T17" fmla="*/ 0 h 2206"/>
                  <a:gd name="T18" fmla="*/ 0 w 146"/>
                  <a:gd name="T19" fmla="*/ 0 h 2206"/>
                  <a:gd name="T20" fmla="*/ 0 w 146"/>
                  <a:gd name="T21" fmla="*/ 1 h 2206"/>
                  <a:gd name="T22" fmla="*/ 0 w 146"/>
                  <a:gd name="T23" fmla="*/ 1 h 2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
                  <a:gd name="T37" fmla="*/ 0 h 2206"/>
                  <a:gd name="T38" fmla="*/ 146 w 146"/>
                  <a:gd name="T39" fmla="*/ 2206 h 22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 h="2206">
                    <a:moveTo>
                      <a:pt x="101" y="2206"/>
                    </a:moveTo>
                    <a:lnTo>
                      <a:pt x="90" y="1507"/>
                    </a:lnTo>
                    <a:lnTo>
                      <a:pt x="34" y="866"/>
                    </a:lnTo>
                    <a:lnTo>
                      <a:pt x="0" y="416"/>
                    </a:lnTo>
                    <a:lnTo>
                      <a:pt x="22" y="0"/>
                    </a:lnTo>
                    <a:lnTo>
                      <a:pt x="79" y="11"/>
                    </a:lnTo>
                    <a:lnTo>
                      <a:pt x="45" y="235"/>
                    </a:lnTo>
                    <a:lnTo>
                      <a:pt x="45" y="405"/>
                    </a:lnTo>
                    <a:lnTo>
                      <a:pt x="79" y="876"/>
                    </a:lnTo>
                    <a:lnTo>
                      <a:pt x="135" y="1373"/>
                    </a:lnTo>
                    <a:lnTo>
                      <a:pt x="146" y="1901"/>
                    </a:lnTo>
                    <a:lnTo>
                      <a:pt x="101" y="2206"/>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54" name="Freeform 10"/>
              <p:cNvSpPr>
                <a:spLocks/>
              </p:cNvSpPr>
              <p:nvPr/>
            </p:nvSpPr>
            <p:spPr bwMode="auto">
              <a:xfrm>
                <a:off x="4719" y="3676"/>
                <a:ext cx="34" cy="314"/>
              </a:xfrm>
              <a:custGeom>
                <a:avLst/>
                <a:gdLst>
                  <a:gd name="T0" fmla="*/ 0 w 147"/>
                  <a:gd name="T1" fmla="*/ 0 h 2410"/>
                  <a:gd name="T2" fmla="*/ 0 w 147"/>
                  <a:gd name="T3" fmla="*/ 0 h 2410"/>
                  <a:gd name="T4" fmla="*/ 0 w 147"/>
                  <a:gd name="T5" fmla="*/ 0 h 2410"/>
                  <a:gd name="T6" fmla="*/ 0 w 147"/>
                  <a:gd name="T7" fmla="*/ 0 h 2410"/>
                  <a:gd name="T8" fmla="*/ 0 w 147"/>
                  <a:gd name="T9" fmla="*/ 1 h 2410"/>
                  <a:gd name="T10" fmla="*/ 0 w 147"/>
                  <a:gd name="T11" fmla="*/ 1 h 2410"/>
                  <a:gd name="T12" fmla="*/ 0 w 147"/>
                  <a:gd name="T13" fmla="*/ 1 h 2410"/>
                  <a:gd name="T14" fmla="*/ 0 w 147"/>
                  <a:gd name="T15" fmla="*/ 1 h 2410"/>
                  <a:gd name="T16" fmla="*/ 0 w 147"/>
                  <a:gd name="T17" fmla="*/ 0 h 2410"/>
                  <a:gd name="T18" fmla="*/ 0 w 147"/>
                  <a:gd name="T19" fmla="*/ 0 h 2410"/>
                  <a:gd name="T20" fmla="*/ 0 w 147"/>
                  <a:gd name="T21" fmla="*/ 0 h 2410"/>
                  <a:gd name="T22" fmla="*/ 0 w 147"/>
                  <a:gd name="T23" fmla="*/ 0 h 24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2410"/>
                  <a:gd name="T38" fmla="*/ 147 w 147"/>
                  <a:gd name="T39" fmla="*/ 2410 h 24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2410">
                    <a:moveTo>
                      <a:pt x="0" y="0"/>
                    </a:moveTo>
                    <a:lnTo>
                      <a:pt x="0" y="226"/>
                    </a:lnTo>
                    <a:lnTo>
                      <a:pt x="80" y="596"/>
                    </a:lnTo>
                    <a:lnTo>
                      <a:pt x="91" y="1035"/>
                    </a:lnTo>
                    <a:lnTo>
                      <a:pt x="67" y="1599"/>
                    </a:lnTo>
                    <a:lnTo>
                      <a:pt x="46" y="2331"/>
                    </a:lnTo>
                    <a:lnTo>
                      <a:pt x="91" y="2410"/>
                    </a:lnTo>
                    <a:lnTo>
                      <a:pt x="125" y="1610"/>
                    </a:lnTo>
                    <a:lnTo>
                      <a:pt x="147" y="1014"/>
                    </a:lnTo>
                    <a:lnTo>
                      <a:pt x="125" y="631"/>
                    </a:lnTo>
                    <a:lnTo>
                      <a:pt x="91" y="372"/>
                    </a:lnTo>
                    <a:lnTo>
                      <a:pt x="0"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grpSp>
            <p:nvGrpSpPr>
              <p:cNvPr id="47" name="Group 11"/>
              <p:cNvGrpSpPr>
                <a:grpSpLocks/>
              </p:cNvGrpSpPr>
              <p:nvPr/>
            </p:nvGrpSpPr>
            <p:grpSpPr bwMode="auto">
              <a:xfrm>
                <a:off x="4147" y="3719"/>
                <a:ext cx="286" cy="299"/>
                <a:chOff x="1250" y="1580"/>
                <a:chExt cx="544" cy="1159"/>
              </a:xfrm>
            </p:grpSpPr>
            <p:sp>
              <p:nvSpPr>
                <p:cNvPr id="63" name="Freeform 12"/>
                <p:cNvSpPr>
                  <a:spLocks/>
                </p:cNvSpPr>
                <p:nvPr/>
              </p:nvSpPr>
              <p:spPr bwMode="auto">
                <a:xfrm>
                  <a:off x="1402" y="1580"/>
                  <a:ext cx="208" cy="236"/>
                </a:xfrm>
                <a:custGeom>
                  <a:avLst/>
                  <a:gdLst>
                    <a:gd name="T0" fmla="*/ 19 w 416"/>
                    <a:gd name="T1" fmla="*/ 18 h 472"/>
                    <a:gd name="T2" fmla="*/ 20 w 416"/>
                    <a:gd name="T3" fmla="*/ 7 h 472"/>
                    <a:gd name="T4" fmla="*/ 18 w 416"/>
                    <a:gd name="T5" fmla="*/ 2 h 472"/>
                    <a:gd name="T6" fmla="*/ 14 w 416"/>
                    <a:gd name="T7" fmla="*/ 0 h 472"/>
                    <a:gd name="T8" fmla="*/ 10 w 416"/>
                    <a:gd name="T9" fmla="*/ 0 h 472"/>
                    <a:gd name="T10" fmla="*/ 7 w 416"/>
                    <a:gd name="T11" fmla="*/ 3 h 472"/>
                    <a:gd name="T12" fmla="*/ 3 w 416"/>
                    <a:gd name="T13" fmla="*/ 7 h 472"/>
                    <a:gd name="T14" fmla="*/ 0 w 416"/>
                    <a:gd name="T15" fmla="*/ 19 h 472"/>
                    <a:gd name="T16" fmla="*/ 1 w 416"/>
                    <a:gd name="T17" fmla="*/ 26 h 472"/>
                    <a:gd name="T18" fmla="*/ 3 w 416"/>
                    <a:gd name="T19" fmla="*/ 30 h 472"/>
                    <a:gd name="T20" fmla="*/ 7 w 416"/>
                    <a:gd name="T21" fmla="*/ 30 h 472"/>
                    <a:gd name="T22" fmla="*/ 14 w 416"/>
                    <a:gd name="T23" fmla="*/ 26 h 472"/>
                    <a:gd name="T24" fmla="*/ 18 w 416"/>
                    <a:gd name="T25" fmla="*/ 21 h 472"/>
                    <a:gd name="T26" fmla="*/ 25 w 416"/>
                    <a:gd name="T27" fmla="*/ 23 h 472"/>
                    <a:gd name="T28" fmla="*/ 26 w 416"/>
                    <a:gd name="T29" fmla="*/ 21 h 472"/>
                    <a:gd name="T30" fmla="*/ 19 w 416"/>
                    <a:gd name="T31" fmla="*/ 18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6"/>
                    <a:gd name="T49" fmla="*/ 0 h 472"/>
                    <a:gd name="T50" fmla="*/ 416 w 416"/>
                    <a:gd name="T51" fmla="*/ 472 h 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6" h="472">
                      <a:moveTo>
                        <a:pt x="304" y="281"/>
                      </a:moveTo>
                      <a:lnTo>
                        <a:pt x="316" y="123"/>
                      </a:lnTo>
                      <a:lnTo>
                        <a:pt x="282" y="22"/>
                      </a:lnTo>
                      <a:lnTo>
                        <a:pt x="226" y="0"/>
                      </a:lnTo>
                      <a:lnTo>
                        <a:pt x="159" y="0"/>
                      </a:lnTo>
                      <a:lnTo>
                        <a:pt x="102" y="33"/>
                      </a:lnTo>
                      <a:lnTo>
                        <a:pt x="45" y="123"/>
                      </a:lnTo>
                      <a:lnTo>
                        <a:pt x="0" y="292"/>
                      </a:lnTo>
                      <a:lnTo>
                        <a:pt x="13" y="415"/>
                      </a:lnTo>
                      <a:lnTo>
                        <a:pt x="58" y="472"/>
                      </a:lnTo>
                      <a:lnTo>
                        <a:pt x="125" y="472"/>
                      </a:lnTo>
                      <a:lnTo>
                        <a:pt x="237" y="415"/>
                      </a:lnTo>
                      <a:lnTo>
                        <a:pt x="282" y="330"/>
                      </a:lnTo>
                      <a:lnTo>
                        <a:pt x="394" y="365"/>
                      </a:lnTo>
                      <a:lnTo>
                        <a:pt x="416" y="330"/>
                      </a:lnTo>
                      <a:lnTo>
                        <a:pt x="304" y="281"/>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64" name="Freeform 13"/>
                <p:cNvSpPr>
                  <a:spLocks/>
                </p:cNvSpPr>
                <p:nvPr/>
              </p:nvSpPr>
              <p:spPr bwMode="auto">
                <a:xfrm>
                  <a:off x="1307" y="1854"/>
                  <a:ext cx="157" cy="442"/>
                </a:xfrm>
                <a:custGeom>
                  <a:avLst/>
                  <a:gdLst>
                    <a:gd name="T0" fmla="*/ 16 w 315"/>
                    <a:gd name="T1" fmla="*/ 3 h 885"/>
                    <a:gd name="T2" fmla="*/ 15 w 315"/>
                    <a:gd name="T3" fmla="*/ 0 h 885"/>
                    <a:gd name="T4" fmla="*/ 10 w 315"/>
                    <a:gd name="T5" fmla="*/ 0 h 885"/>
                    <a:gd name="T6" fmla="*/ 7 w 315"/>
                    <a:gd name="T7" fmla="*/ 3 h 885"/>
                    <a:gd name="T8" fmla="*/ 5 w 315"/>
                    <a:gd name="T9" fmla="*/ 10 h 885"/>
                    <a:gd name="T10" fmla="*/ 3 w 315"/>
                    <a:gd name="T11" fmla="*/ 22 h 885"/>
                    <a:gd name="T12" fmla="*/ 5 w 315"/>
                    <a:gd name="T13" fmla="*/ 29 h 885"/>
                    <a:gd name="T14" fmla="*/ 3 w 315"/>
                    <a:gd name="T15" fmla="*/ 36 h 885"/>
                    <a:gd name="T16" fmla="*/ 0 w 315"/>
                    <a:gd name="T17" fmla="*/ 42 h 885"/>
                    <a:gd name="T18" fmla="*/ 0 w 315"/>
                    <a:gd name="T19" fmla="*/ 50 h 885"/>
                    <a:gd name="T20" fmla="*/ 3 w 315"/>
                    <a:gd name="T21" fmla="*/ 55 h 885"/>
                    <a:gd name="T22" fmla="*/ 9 w 315"/>
                    <a:gd name="T23" fmla="*/ 55 h 885"/>
                    <a:gd name="T24" fmla="*/ 14 w 315"/>
                    <a:gd name="T25" fmla="*/ 49 h 885"/>
                    <a:gd name="T26" fmla="*/ 17 w 315"/>
                    <a:gd name="T27" fmla="*/ 39 h 885"/>
                    <a:gd name="T28" fmla="*/ 19 w 315"/>
                    <a:gd name="T29" fmla="*/ 26 h 885"/>
                    <a:gd name="T30" fmla="*/ 19 w 315"/>
                    <a:gd name="T31" fmla="*/ 13 h 885"/>
                    <a:gd name="T32" fmla="*/ 17 w 315"/>
                    <a:gd name="T33" fmla="*/ 6 h 885"/>
                    <a:gd name="T34" fmla="*/ 16 w 315"/>
                    <a:gd name="T35" fmla="*/ 3 h 8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5"/>
                    <a:gd name="T55" fmla="*/ 0 h 885"/>
                    <a:gd name="T56" fmla="*/ 315 w 315"/>
                    <a:gd name="T57" fmla="*/ 885 h 8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5" h="885">
                      <a:moveTo>
                        <a:pt x="270" y="50"/>
                      </a:moveTo>
                      <a:lnTo>
                        <a:pt x="248" y="0"/>
                      </a:lnTo>
                      <a:lnTo>
                        <a:pt x="164" y="5"/>
                      </a:lnTo>
                      <a:lnTo>
                        <a:pt x="119" y="50"/>
                      </a:lnTo>
                      <a:lnTo>
                        <a:pt x="84" y="175"/>
                      </a:lnTo>
                      <a:lnTo>
                        <a:pt x="63" y="360"/>
                      </a:lnTo>
                      <a:lnTo>
                        <a:pt x="80" y="478"/>
                      </a:lnTo>
                      <a:lnTo>
                        <a:pt x="50" y="580"/>
                      </a:lnTo>
                      <a:lnTo>
                        <a:pt x="0" y="682"/>
                      </a:lnTo>
                      <a:lnTo>
                        <a:pt x="11" y="812"/>
                      </a:lnTo>
                      <a:lnTo>
                        <a:pt x="63" y="885"/>
                      </a:lnTo>
                      <a:lnTo>
                        <a:pt x="151" y="885"/>
                      </a:lnTo>
                      <a:lnTo>
                        <a:pt x="237" y="794"/>
                      </a:lnTo>
                      <a:lnTo>
                        <a:pt x="287" y="631"/>
                      </a:lnTo>
                      <a:lnTo>
                        <a:pt x="315" y="422"/>
                      </a:lnTo>
                      <a:lnTo>
                        <a:pt x="315" y="220"/>
                      </a:lnTo>
                      <a:lnTo>
                        <a:pt x="287" y="108"/>
                      </a:lnTo>
                      <a:lnTo>
                        <a:pt x="270" y="5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65" name="Freeform 14"/>
                <p:cNvSpPr>
                  <a:spLocks/>
                </p:cNvSpPr>
                <p:nvPr/>
              </p:nvSpPr>
              <p:spPr bwMode="auto">
                <a:xfrm>
                  <a:off x="1389" y="1889"/>
                  <a:ext cx="405" cy="119"/>
                </a:xfrm>
                <a:custGeom>
                  <a:avLst/>
                  <a:gdLst>
                    <a:gd name="T0" fmla="*/ 2 w 810"/>
                    <a:gd name="T1" fmla="*/ 1 h 237"/>
                    <a:gd name="T2" fmla="*/ 0 w 810"/>
                    <a:gd name="T3" fmla="*/ 4 h 237"/>
                    <a:gd name="T4" fmla="*/ 2 w 810"/>
                    <a:gd name="T5" fmla="*/ 8 h 237"/>
                    <a:gd name="T6" fmla="*/ 6 w 810"/>
                    <a:gd name="T7" fmla="*/ 11 h 237"/>
                    <a:gd name="T8" fmla="*/ 14 w 810"/>
                    <a:gd name="T9" fmla="*/ 14 h 237"/>
                    <a:gd name="T10" fmla="*/ 24 w 810"/>
                    <a:gd name="T11" fmla="*/ 15 h 237"/>
                    <a:gd name="T12" fmla="*/ 38 w 810"/>
                    <a:gd name="T13" fmla="*/ 15 h 237"/>
                    <a:gd name="T14" fmla="*/ 45 w 810"/>
                    <a:gd name="T15" fmla="*/ 14 h 237"/>
                    <a:gd name="T16" fmla="*/ 49 w 810"/>
                    <a:gd name="T17" fmla="*/ 14 h 237"/>
                    <a:gd name="T18" fmla="*/ 51 w 810"/>
                    <a:gd name="T19" fmla="*/ 11 h 237"/>
                    <a:gd name="T20" fmla="*/ 50 w 810"/>
                    <a:gd name="T21" fmla="*/ 8 h 237"/>
                    <a:gd name="T22" fmla="*/ 48 w 810"/>
                    <a:gd name="T23" fmla="*/ 9 h 237"/>
                    <a:gd name="T24" fmla="*/ 46 w 810"/>
                    <a:gd name="T25" fmla="*/ 11 h 237"/>
                    <a:gd name="T26" fmla="*/ 43 w 810"/>
                    <a:gd name="T27" fmla="*/ 11 h 237"/>
                    <a:gd name="T28" fmla="*/ 42 w 810"/>
                    <a:gd name="T29" fmla="*/ 9 h 237"/>
                    <a:gd name="T30" fmla="*/ 39 w 810"/>
                    <a:gd name="T31" fmla="*/ 10 h 237"/>
                    <a:gd name="T32" fmla="*/ 39 w 810"/>
                    <a:gd name="T33" fmla="*/ 12 h 237"/>
                    <a:gd name="T34" fmla="*/ 31 w 810"/>
                    <a:gd name="T35" fmla="*/ 13 h 237"/>
                    <a:gd name="T36" fmla="*/ 24 w 810"/>
                    <a:gd name="T37" fmla="*/ 13 h 237"/>
                    <a:gd name="T38" fmla="*/ 17 w 810"/>
                    <a:gd name="T39" fmla="*/ 11 h 237"/>
                    <a:gd name="T40" fmla="*/ 11 w 810"/>
                    <a:gd name="T41" fmla="*/ 8 h 237"/>
                    <a:gd name="T42" fmla="*/ 7 w 810"/>
                    <a:gd name="T43" fmla="*/ 4 h 237"/>
                    <a:gd name="T44" fmla="*/ 6 w 810"/>
                    <a:gd name="T45" fmla="*/ 2 h 237"/>
                    <a:gd name="T46" fmla="*/ 3 w 810"/>
                    <a:gd name="T47" fmla="*/ 0 h 237"/>
                    <a:gd name="T48" fmla="*/ 2 w 810"/>
                    <a:gd name="T49" fmla="*/ 1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0"/>
                    <a:gd name="T76" fmla="*/ 0 h 237"/>
                    <a:gd name="T77" fmla="*/ 810 w 810"/>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0" h="237">
                      <a:moveTo>
                        <a:pt x="22" y="11"/>
                      </a:moveTo>
                      <a:lnTo>
                        <a:pt x="0" y="63"/>
                      </a:lnTo>
                      <a:lnTo>
                        <a:pt x="22" y="113"/>
                      </a:lnTo>
                      <a:lnTo>
                        <a:pt x="107" y="170"/>
                      </a:lnTo>
                      <a:lnTo>
                        <a:pt x="224" y="220"/>
                      </a:lnTo>
                      <a:lnTo>
                        <a:pt x="370" y="237"/>
                      </a:lnTo>
                      <a:lnTo>
                        <a:pt x="596" y="237"/>
                      </a:lnTo>
                      <a:lnTo>
                        <a:pt x="708" y="215"/>
                      </a:lnTo>
                      <a:lnTo>
                        <a:pt x="782" y="220"/>
                      </a:lnTo>
                      <a:lnTo>
                        <a:pt x="810" y="170"/>
                      </a:lnTo>
                      <a:lnTo>
                        <a:pt x="792" y="113"/>
                      </a:lnTo>
                      <a:lnTo>
                        <a:pt x="758" y="136"/>
                      </a:lnTo>
                      <a:lnTo>
                        <a:pt x="725" y="164"/>
                      </a:lnTo>
                      <a:lnTo>
                        <a:pt x="674" y="164"/>
                      </a:lnTo>
                      <a:lnTo>
                        <a:pt x="657" y="130"/>
                      </a:lnTo>
                      <a:lnTo>
                        <a:pt x="624" y="147"/>
                      </a:lnTo>
                      <a:lnTo>
                        <a:pt x="613" y="181"/>
                      </a:lnTo>
                      <a:lnTo>
                        <a:pt x="506" y="198"/>
                      </a:lnTo>
                      <a:lnTo>
                        <a:pt x="377" y="198"/>
                      </a:lnTo>
                      <a:lnTo>
                        <a:pt x="258" y="164"/>
                      </a:lnTo>
                      <a:lnTo>
                        <a:pt x="174" y="113"/>
                      </a:lnTo>
                      <a:lnTo>
                        <a:pt x="123" y="63"/>
                      </a:lnTo>
                      <a:lnTo>
                        <a:pt x="90" y="18"/>
                      </a:lnTo>
                      <a:lnTo>
                        <a:pt x="56" y="0"/>
                      </a:lnTo>
                      <a:lnTo>
                        <a:pt x="22" y="11"/>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66" name="Freeform 15"/>
                <p:cNvSpPr>
                  <a:spLocks/>
                </p:cNvSpPr>
                <p:nvPr/>
              </p:nvSpPr>
              <p:spPr bwMode="auto">
                <a:xfrm>
                  <a:off x="1390" y="1769"/>
                  <a:ext cx="378" cy="138"/>
                </a:xfrm>
                <a:custGeom>
                  <a:avLst/>
                  <a:gdLst>
                    <a:gd name="T0" fmla="*/ 0 w 755"/>
                    <a:gd name="T1" fmla="*/ 16 h 275"/>
                    <a:gd name="T2" fmla="*/ 3 w 755"/>
                    <a:gd name="T3" fmla="*/ 12 h 275"/>
                    <a:gd name="T4" fmla="*/ 7 w 755"/>
                    <a:gd name="T5" fmla="*/ 12 h 275"/>
                    <a:gd name="T6" fmla="*/ 11 w 755"/>
                    <a:gd name="T7" fmla="*/ 13 h 275"/>
                    <a:gd name="T8" fmla="*/ 16 w 755"/>
                    <a:gd name="T9" fmla="*/ 13 h 275"/>
                    <a:gd name="T10" fmla="*/ 23 w 755"/>
                    <a:gd name="T11" fmla="*/ 12 h 275"/>
                    <a:gd name="T12" fmla="*/ 28 w 755"/>
                    <a:gd name="T13" fmla="*/ 9 h 275"/>
                    <a:gd name="T14" fmla="*/ 31 w 755"/>
                    <a:gd name="T15" fmla="*/ 8 h 275"/>
                    <a:gd name="T16" fmla="*/ 35 w 755"/>
                    <a:gd name="T17" fmla="*/ 3 h 275"/>
                    <a:gd name="T18" fmla="*/ 40 w 755"/>
                    <a:gd name="T19" fmla="*/ 0 h 275"/>
                    <a:gd name="T20" fmla="*/ 46 w 755"/>
                    <a:gd name="T21" fmla="*/ 2 h 275"/>
                    <a:gd name="T22" fmla="*/ 48 w 755"/>
                    <a:gd name="T23" fmla="*/ 4 h 275"/>
                    <a:gd name="T24" fmla="*/ 45 w 755"/>
                    <a:gd name="T25" fmla="*/ 6 h 275"/>
                    <a:gd name="T26" fmla="*/ 41 w 755"/>
                    <a:gd name="T27" fmla="*/ 5 h 275"/>
                    <a:gd name="T28" fmla="*/ 38 w 755"/>
                    <a:gd name="T29" fmla="*/ 6 h 275"/>
                    <a:gd name="T30" fmla="*/ 36 w 755"/>
                    <a:gd name="T31" fmla="*/ 9 h 275"/>
                    <a:gd name="T32" fmla="*/ 33 w 755"/>
                    <a:gd name="T33" fmla="*/ 10 h 275"/>
                    <a:gd name="T34" fmla="*/ 29 w 755"/>
                    <a:gd name="T35" fmla="*/ 12 h 275"/>
                    <a:gd name="T36" fmla="*/ 25 w 755"/>
                    <a:gd name="T37" fmla="*/ 14 h 275"/>
                    <a:gd name="T38" fmla="*/ 21 w 755"/>
                    <a:gd name="T39" fmla="*/ 16 h 275"/>
                    <a:gd name="T40" fmla="*/ 14 w 755"/>
                    <a:gd name="T41" fmla="*/ 17 h 275"/>
                    <a:gd name="T42" fmla="*/ 7 w 755"/>
                    <a:gd name="T43" fmla="*/ 18 h 275"/>
                    <a:gd name="T44" fmla="*/ 3 w 755"/>
                    <a:gd name="T45" fmla="*/ 18 h 275"/>
                    <a:gd name="T46" fmla="*/ 0 w 755"/>
                    <a:gd name="T47" fmla="*/ 16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275"/>
                    <a:gd name="T74" fmla="*/ 755 w 755"/>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275">
                      <a:moveTo>
                        <a:pt x="0" y="243"/>
                      </a:moveTo>
                      <a:lnTo>
                        <a:pt x="34" y="187"/>
                      </a:lnTo>
                      <a:lnTo>
                        <a:pt x="103" y="187"/>
                      </a:lnTo>
                      <a:lnTo>
                        <a:pt x="170" y="202"/>
                      </a:lnTo>
                      <a:lnTo>
                        <a:pt x="249" y="202"/>
                      </a:lnTo>
                      <a:lnTo>
                        <a:pt x="357" y="187"/>
                      </a:lnTo>
                      <a:lnTo>
                        <a:pt x="441" y="141"/>
                      </a:lnTo>
                      <a:lnTo>
                        <a:pt x="490" y="118"/>
                      </a:lnTo>
                      <a:lnTo>
                        <a:pt x="553" y="40"/>
                      </a:lnTo>
                      <a:lnTo>
                        <a:pt x="637" y="0"/>
                      </a:lnTo>
                      <a:lnTo>
                        <a:pt x="727" y="17"/>
                      </a:lnTo>
                      <a:lnTo>
                        <a:pt x="755" y="56"/>
                      </a:lnTo>
                      <a:lnTo>
                        <a:pt x="712" y="84"/>
                      </a:lnTo>
                      <a:lnTo>
                        <a:pt x="643" y="73"/>
                      </a:lnTo>
                      <a:lnTo>
                        <a:pt x="604" y="90"/>
                      </a:lnTo>
                      <a:lnTo>
                        <a:pt x="576" y="135"/>
                      </a:lnTo>
                      <a:lnTo>
                        <a:pt x="525" y="157"/>
                      </a:lnTo>
                      <a:lnTo>
                        <a:pt x="452" y="191"/>
                      </a:lnTo>
                      <a:lnTo>
                        <a:pt x="389" y="219"/>
                      </a:lnTo>
                      <a:lnTo>
                        <a:pt x="322" y="243"/>
                      </a:lnTo>
                      <a:lnTo>
                        <a:pt x="215" y="258"/>
                      </a:lnTo>
                      <a:lnTo>
                        <a:pt x="103" y="275"/>
                      </a:lnTo>
                      <a:lnTo>
                        <a:pt x="45" y="275"/>
                      </a:lnTo>
                      <a:lnTo>
                        <a:pt x="0" y="243"/>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67" name="Freeform 16"/>
                <p:cNvSpPr>
                  <a:spLocks/>
                </p:cNvSpPr>
                <p:nvPr/>
              </p:nvSpPr>
              <p:spPr bwMode="auto">
                <a:xfrm>
                  <a:off x="1250" y="2177"/>
                  <a:ext cx="132" cy="562"/>
                </a:xfrm>
                <a:custGeom>
                  <a:avLst/>
                  <a:gdLst>
                    <a:gd name="T0" fmla="*/ 13 w 265"/>
                    <a:gd name="T1" fmla="*/ 0 h 1126"/>
                    <a:gd name="T2" fmla="*/ 9 w 265"/>
                    <a:gd name="T3" fmla="*/ 5 h 1126"/>
                    <a:gd name="T4" fmla="*/ 9 w 265"/>
                    <a:gd name="T5" fmla="*/ 12 h 1126"/>
                    <a:gd name="T6" fmla="*/ 10 w 265"/>
                    <a:gd name="T7" fmla="*/ 20 h 1126"/>
                    <a:gd name="T8" fmla="*/ 11 w 265"/>
                    <a:gd name="T9" fmla="*/ 29 h 1126"/>
                    <a:gd name="T10" fmla="*/ 11 w 265"/>
                    <a:gd name="T11" fmla="*/ 36 h 1126"/>
                    <a:gd name="T12" fmla="*/ 11 w 265"/>
                    <a:gd name="T13" fmla="*/ 45 h 1126"/>
                    <a:gd name="T14" fmla="*/ 11 w 265"/>
                    <a:gd name="T15" fmla="*/ 53 h 1126"/>
                    <a:gd name="T16" fmla="*/ 10 w 265"/>
                    <a:gd name="T17" fmla="*/ 57 h 1126"/>
                    <a:gd name="T18" fmla="*/ 4 w 265"/>
                    <a:gd name="T19" fmla="*/ 61 h 1126"/>
                    <a:gd name="T20" fmla="*/ 0 w 265"/>
                    <a:gd name="T21" fmla="*/ 66 h 1126"/>
                    <a:gd name="T22" fmla="*/ 0 w 265"/>
                    <a:gd name="T23" fmla="*/ 67 h 1126"/>
                    <a:gd name="T24" fmla="*/ 3 w 265"/>
                    <a:gd name="T25" fmla="*/ 70 h 1126"/>
                    <a:gd name="T26" fmla="*/ 5 w 265"/>
                    <a:gd name="T27" fmla="*/ 70 h 1126"/>
                    <a:gd name="T28" fmla="*/ 10 w 265"/>
                    <a:gd name="T29" fmla="*/ 62 h 1126"/>
                    <a:gd name="T30" fmla="*/ 13 w 265"/>
                    <a:gd name="T31" fmla="*/ 57 h 1126"/>
                    <a:gd name="T32" fmla="*/ 14 w 265"/>
                    <a:gd name="T33" fmla="*/ 57 h 1126"/>
                    <a:gd name="T34" fmla="*/ 15 w 265"/>
                    <a:gd name="T35" fmla="*/ 54 h 1126"/>
                    <a:gd name="T36" fmla="*/ 14 w 265"/>
                    <a:gd name="T37" fmla="*/ 51 h 1126"/>
                    <a:gd name="T38" fmla="*/ 14 w 265"/>
                    <a:gd name="T39" fmla="*/ 40 h 1126"/>
                    <a:gd name="T40" fmla="*/ 15 w 265"/>
                    <a:gd name="T41" fmla="*/ 28 h 1126"/>
                    <a:gd name="T42" fmla="*/ 15 w 265"/>
                    <a:gd name="T43" fmla="*/ 17 h 1126"/>
                    <a:gd name="T44" fmla="*/ 16 w 265"/>
                    <a:gd name="T45" fmla="*/ 9 h 1126"/>
                    <a:gd name="T46" fmla="*/ 15 w 265"/>
                    <a:gd name="T47" fmla="*/ 3 h 1126"/>
                    <a:gd name="T48" fmla="*/ 14 w 265"/>
                    <a:gd name="T49" fmla="*/ 2 h 1126"/>
                    <a:gd name="T50" fmla="*/ 13 w 265"/>
                    <a:gd name="T51" fmla="*/ 0 h 1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5"/>
                    <a:gd name="T79" fmla="*/ 0 h 1126"/>
                    <a:gd name="T80" fmla="*/ 265 w 265"/>
                    <a:gd name="T81" fmla="*/ 1126 h 1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5" h="1126">
                      <a:moveTo>
                        <a:pt x="213" y="0"/>
                      </a:moveTo>
                      <a:lnTo>
                        <a:pt x="151" y="84"/>
                      </a:lnTo>
                      <a:lnTo>
                        <a:pt x="146" y="202"/>
                      </a:lnTo>
                      <a:lnTo>
                        <a:pt x="168" y="321"/>
                      </a:lnTo>
                      <a:lnTo>
                        <a:pt x="181" y="467"/>
                      </a:lnTo>
                      <a:lnTo>
                        <a:pt x="185" y="584"/>
                      </a:lnTo>
                      <a:lnTo>
                        <a:pt x="181" y="726"/>
                      </a:lnTo>
                      <a:lnTo>
                        <a:pt x="185" y="855"/>
                      </a:lnTo>
                      <a:lnTo>
                        <a:pt x="164" y="922"/>
                      </a:lnTo>
                      <a:lnTo>
                        <a:pt x="78" y="990"/>
                      </a:lnTo>
                      <a:lnTo>
                        <a:pt x="0" y="1057"/>
                      </a:lnTo>
                      <a:lnTo>
                        <a:pt x="0" y="1081"/>
                      </a:lnTo>
                      <a:lnTo>
                        <a:pt x="62" y="1126"/>
                      </a:lnTo>
                      <a:lnTo>
                        <a:pt x="95" y="1126"/>
                      </a:lnTo>
                      <a:lnTo>
                        <a:pt x="164" y="1007"/>
                      </a:lnTo>
                      <a:lnTo>
                        <a:pt x="213" y="928"/>
                      </a:lnTo>
                      <a:lnTo>
                        <a:pt x="237" y="922"/>
                      </a:lnTo>
                      <a:lnTo>
                        <a:pt x="248" y="877"/>
                      </a:lnTo>
                      <a:lnTo>
                        <a:pt x="231" y="821"/>
                      </a:lnTo>
                      <a:lnTo>
                        <a:pt x="237" y="641"/>
                      </a:lnTo>
                      <a:lnTo>
                        <a:pt x="248" y="450"/>
                      </a:lnTo>
                      <a:lnTo>
                        <a:pt x="248" y="280"/>
                      </a:lnTo>
                      <a:lnTo>
                        <a:pt x="265" y="145"/>
                      </a:lnTo>
                      <a:lnTo>
                        <a:pt x="254" y="61"/>
                      </a:lnTo>
                      <a:lnTo>
                        <a:pt x="231" y="33"/>
                      </a:lnTo>
                      <a:lnTo>
                        <a:pt x="213"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68" name="Freeform 17"/>
                <p:cNvSpPr>
                  <a:spLocks/>
                </p:cNvSpPr>
                <p:nvPr/>
              </p:nvSpPr>
              <p:spPr bwMode="auto">
                <a:xfrm>
                  <a:off x="1376" y="2177"/>
                  <a:ext cx="137" cy="501"/>
                </a:xfrm>
                <a:custGeom>
                  <a:avLst/>
                  <a:gdLst>
                    <a:gd name="T0" fmla="*/ 2 w 276"/>
                    <a:gd name="T1" fmla="*/ 0 h 1003"/>
                    <a:gd name="T2" fmla="*/ 6 w 276"/>
                    <a:gd name="T3" fmla="*/ 3 h 1003"/>
                    <a:gd name="T4" fmla="*/ 8 w 276"/>
                    <a:gd name="T5" fmla="*/ 9 h 1003"/>
                    <a:gd name="T6" fmla="*/ 10 w 276"/>
                    <a:gd name="T7" fmla="*/ 20 h 1003"/>
                    <a:gd name="T8" fmla="*/ 11 w 276"/>
                    <a:gd name="T9" fmla="*/ 30 h 1003"/>
                    <a:gd name="T10" fmla="*/ 10 w 276"/>
                    <a:gd name="T11" fmla="*/ 37 h 1003"/>
                    <a:gd name="T12" fmla="*/ 8 w 276"/>
                    <a:gd name="T13" fmla="*/ 43 h 1003"/>
                    <a:gd name="T14" fmla="*/ 7 w 276"/>
                    <a:gd name="T15" fmla="*/ 47 h 1003"/>
                    <a:gd name="T16" fmla="*/ 7 w 276"/>
                    <a:gd name="T17" fmla="*/ 49 h 1003"/>
                    <a:gd name="T18" fmla="*/ 10 w 276"/>
                    <a:gd name="T19" fmla="*/ 53 h 1003"/>
                    <a:gd name="T20" fmla="*/ 16 w 276"/>
                    <a:gd name="T21" fmla="*/ 57 h 1003"/>
                    <a:gd name="T22" fmla="*/ 17 w 276"/>
                    <a:gd name="T23" fmla="*/ 58 h 1003"/>
                    <a:gd name="T24" fmla="*/ 14 w 276"/>
                    <a:gd name="T25" fmla="*/ 62 h 1003"/>
                    <a:gd name="T26" fmla="*/ 12 w 276"/>
                    <a:gd name="T27" fmla="*/ 62 h 1003"/>
                    <a:gd name="T28" fmla="*/ 7 w 276"/>
                    <a:gd name="T29" fmla="*/ 55 h 1003"/>
                    <a:gd name="T30" fmla="*/ 3 w 276"/>
                    <a:gd name="T31" fmla="*/ 51 h 1003"/>
                    <a:gd name="T32" fmla="*/ 2 w 276"/>
                    <a:gd name="T33" fmla="*/ 49 h 1003"/>
                    <a:gd name="T34" fmla="*/ 3 w 276"/>
                    <a:gd name="T35" fmla="*/ 47 h 1003"/>
                    <a:gd name="T36" fmla="*/ 4 w 276"/>
                    <a:gd name="T37" fmla="*/ 45 h 1003"/>
                    <a:gd name="T38" fmla="*/ 7 w 276"/>
                    <a:gd name="T39" fmla="*/ 38 h 1003"/>
                    <a:gd name="T40" fmla="*/ 8 w 276"/>
                    <a:gd name="T41" fmla="*/ 31 h 1003"/>
                    <a:gd name="T42" fmla="*/ 7 w 276"/>
                    <a:gd name="T43" fmla="*/ 26 h 1003"/>
                    <a:gd name="T44" fmla="*/ 5 w 276"/>
                    <a:gd name="T45" fmla="*/ 16 h 1003"/>
                    <a:gd name="T46" fmla="*/ 2 w 276"/>
                    <a:gd name="T47" fmla="*/ 11 h 1003"/>
                    <a:gd name="T48" fmla="*/ 0 w 276"/>
                    <a:gd name="T49" fmla="*/ 7 h 1003"/>
                    <a:gd name="T50" fmla="*/ 0 w 276"/>
                    <a:gd name="T51" fmla="*/ 2 h 1003"/>
                    <a:gd name="T52" fmla="*/ 2 w 276"/>
                    <a:gd name="T53" fmla="*/ 0 h 10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1003"/>
                    <a:gd name="T83" fmla="*/ 276 w 276"/>
                    <a:gd name="T84" fmla="*/ 1003 h 10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1003">
                      <a:moveTo>
                        <a:pt x="35" y="0"/>
                      </a:moveTo>
                      <a:lnTo>
                        <a:pt x="102" y="56"/>
                      </a:lnTo>
                      <a:lnTo>
                        <a:pt x="136" y="157"/>
                      </a:lnTo>
                      <a:lnTo>
                        <a:pt x="170" y="327"/>
                      </a:lnTo>
                      <a:lnTo>
                        <a:pt x="187" y="480"/>
                      </a:lnTo>
                      <a:lnTo>
                        <a:pt x="170" y="592"/>
                      </a:lnTo>
                      <a:lnTo>
                        <a:pt x="142" y="693"/>
                      </a:lnTo>
                      <a:lnTo>
                        <a:pt x="119" y="760"/>
                      </a:lnTo>
                      <a:lnTo>
                        <a:pt x="119" y="794"/>
                      </a:lnTo>
                      <a:lnTo>
                        <a:pt x="175" y="850"/>
                      </a:lnTo>
                      <a:lnTo>
                        <a:pt x="271" y="912"/>
                      </a:lnTo>
                      <a:lnTo>
                        <a:pt x="276" y="936"/>
                      </a:lnTo>
                      <a:lnTo>
                        <a:pt x="226" y="1003"/>
                      </a:lnTo>
                      <a:lnTo>
                        <a:pt x="203" y="1003"/>
                      </a:lnTo>
                      <a:lnTo>
                        <a:pt x="119" y="884"/>
                      </a:lnTo>
                      <a:lnTo>
                        <a:pt x="52" y="828"/>
                      </a:lnTo>
                      <a:lnTo>
                        <a:pt x="41" y="794"/>
                      </a:lnTo>
                      <a:lnTo>
                        <a:pt x="52" y="760"/>
                      </a:lnTo>
                      <a:lnTo>
                        <a:pt x="74" y="732"/>
                      </a:lnTo>
                      <a:lnTo>
                        <a:pt x="119" y="613"/>
                      </a:lnTo>
                      <a:lnTo>
                        <a:pt x="136" y="508"/>
                      </a:lnTo>
                      <a:lnTo>
                        <a:pt x="125" y="428"/>
                      </a:lnTo>
                      <a:lnTo>
                        <a:pt x="91" y="271"/>
                      </a:lnTo>
                      <a:lnTo>
                        <a:pt x="35" y="185"/>
                      </a:lnTo>
                      <a:lnTo>
                        <a:pt x="0" y="125"/>
                      </a:lnTo>
                      <a:lnTo>
                        <a:pt x="7" y="34"/>
                      </a:lnTo>
                      <a:lnTo>
                        <a:pt x="35"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grpSp>
          <p:sp>
            <p:nvSpPr>
              <p:cNvPr id="56" name="AutoShape 18"/>
              <p:cNvSpPr>
                <a:spLocks noChangeArrowheads="1"/>
              </p:cNvSpPr>
              <p:nvPr/>
            </p:nvSpPr>
            <p:spPr bwMode="auto">
              <a:xfrm rot="1765905" flipH="1">
                <a:off x="4398" y="3651"/>
                <a:ext cx="131" cy="45"/>
              </a:xfrm>
              <a:prstGeom prst="parallelogram">
                <a:avLst>
                  <a:gd name="adj" fmla="val 92118"/>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sz="2000"/>
              </a:p>
            </p:txBody>
          </p:sp>
          <p:sp>
            <p:nvSpPr>
              <p:cNvPr id="57" name="AutoShape 19"/>
              <p:cNvSpPr>
                <a:spLocks noChangeArrowheads="1"/>
              </p:cNvSpPr>
              <p:nvPr/>
            </p:nvSpPr>
            <p:spPr bwMode="auto">
              <a:xfrm rot="1765905" flipH="1">
                <a:off x="4495" y="3684"/>
                <a:ext cx="131" cy="49"/>
              </a:xfrm>
              <a:prstGeom prst="parallelogram">
                <a:avLst>
                  <a:gd name="adj" fmla="val 84598"/>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sz="2000"/>
              </a:p>
            </p:txBody>
          </p:sp>
          <p:sp>
            <p:nvSpPr>
              <p:cNvPr id="58" name="AutoShape 20"/>
              <p:cNvSpPr>
                <a:spLocks noChangeArrowheads="1"/>
              </p:cNvSpPr>
              <p:nvPr/>
            </p:nvSpPr>
            <p:spPr bwMode="auto">
              <a:xfrm rot="2387941" flipH="1">
                <a:off x="4604" y="3837"/>
                <a:ext cx="167" cy="41"/>
              </a:xfrm>
              <a:prstGeom prst="parallelogram">
                <a:avLst>
                  <a:gd name="adj" fmla="val 128889"/>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sz="2000" dirty="0"/>
              </a:p>
            </p:txBody>
          </p:sp>
          <p:sp>
            <p:nvSpPr>
              <p:cNvPr id="59" name="AutoShape 21"/>
              <p:cNvSpPr>
                <a:spLocks noChangeArrowheads="1"/>
              </p:cNvSpPr>
              <p:nvPr/>
            </p:nvSpPr>
            <p:spPr bwMode="auto">
              <a:xfrm rot="1765905" flipH="1">
                <a:off x="4746" y="3779"/>
                <a:ext cx="131" cy="54"/>
              </a:xfrm>
              <a:prstGeom prst="parallelogram">
                <a:avLst>
                  <a:gd name="adj" fmla="val 76765"/>
                </a:avLst>
              </a:prstGeom>
              <a:solidFill>
                <a:srgbClr val="FFF1CB"/>
              </a:solidFill>
              <a:ln w="12700">
                <a:solidFill>
                  <a:schemeClr val="tx1"/>
                </a:solidFill>
                <a:miter lim="800000"/>
                <a:headEnd type="none" w="sm" len="sm"/>
                <a:tailEnd type="none" w="sm" len="sm"/>
              </a:ln>
            </p:spPr>
            <p:txBody>
              <a:bodyPr wrap="none" anchor="ctr"/>
              <a:lstStyle/>
              <a:p>
                <a:pPr eaLnBrk="0" hangingPunct="0">
                  <a:lnSpc>
                    <a:spcPct val="90000"/>
                  </a:lnSpc>
                  <a:spcBef>
                    <a:spcPct val="20000"/>
                  </a:spcBef>
                  <a:spcAft>
                    <a:spcPct val="75000"/>
                  </a:spcAft>
                  <a:buFontTx/>
                  <a:buChar char="•"/>
                </a:pPr>
                <a:endParaRPr lang="zh-CN" altLang="zh-CN" sz="2000"/>
              </a:p>
            </p:txBody>
          </p:sp>
          <p:sp>
            <p:nvSpPr>
              <p:cNvPr id="60" name="Freeform 22"/>
              <p:cNvSpPr>
                <a:spLocks/>
              </p:cNvSpPr>
              <p:nvPr/>
            </p:nvSpPr>
            <p:spPr bwMode="auto">
              <a:xfrm>
                <a:off x="4393" y="3675"/>
                <a:ext cx="516" cy="208"/>
              </a:xfrm>
              <a:custGeom>
                <a:avLst/>
                <a:gdLst>
                  <a:gd name="T0" fmla="*/ 0 w 2196"/>
                  <a:gd name="T1" fmla="*/ 0 h 1599"/>
                  <a:gd name="T2" fmla="*/ 1 w 2196"/>
                  <a:gd name="T3" fmla="*/ 0 h 1599"/>
                  <a:gd name="T4" fmla="*/ 2 w 2196"/>
                  <a:gd name="T5" fmla="*/ 0 h 1599"/>
                  <a:gd name="T6" fmla="*/ 4 w 2196"/>
                  <a:gd name="T7" fmla="*/ 0 h 1599"/>
                  <a:gd name="T8" fmla="*/ 5 w 2196"/>
                  <a:gd name="T9" fmla="*/ 0 h 1599"/>
                  <a:gd name="T10" fmla="*/ 7 w 2196"/>
                  <a:gd name="T11" fmla="*/ 0 h 1599"/>
                  <a:gd name="T12" fmla="*/ 7 w 2196"/>
                  <a:gd name="T13" fmla="*/ 1 h 1599"/>
                  <a:gd name="T14" fmla="*/ 4 w 2196"/>
                  <a:gd name="T15" fmla="*/ 0 h 1599"/>
                  <a:gd name="T16" fmla="*/ 3 w 2196"/>
                  <a:gd name="T17" fmla="*/ 0 h 1599"/>
                  <a:gd name="T18" fmla="*/ 2 w 2196"/>
                  <a:gd name="T19" fmla="*/ 0 h 1599"/>
                  <a:gd name="T20" fmla="*/ 0 w 2196"/>
                  <a:gd name="T21" fmla="*/ 0 h 1599"/>
                  <a:gd name="T22" fmla="*/ 0 w 2196"/>
                  <a:gd name="T23" fmla="*/ 0 h 1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6"/>
                  <a:gd name="T37" fmla="*/ 0 h 1599"/>
                  <a:gd name="T38" fmla="*/ 2196 w 2196"/>
                  <a:gd name="T39" fmla="*/ 1599 h 15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6" h="1599">
                    <a:moveTo>
                      <a:pt x="0" y="0"/>
                    </a:moveTo>
                    <a:lnTo>
                      <a:pt x="315" y="180"/>
                    </a:lnTo>
                    <a:lnTo>
                      <a:pt x="743" y="440"/>
                    </a:lnTo>
                    <a:lnTo>
                      <a:pt x="1182" y="755"/>
                    </a:lnTo>
                    <a:lnTo>
                      <a:pt x="1576" y="1058"/>
                    </a:lnTo>
                    <a:lnTo>
                      <a:pt x="2185" y="1543"/>
                    </a:lnTo>
                    <a:lnTo>
                      <a:pt x="2196" y="1599"/>
                    </a:lnTo>
                    <a:lnTo>
                      <a:pt x="1453" y="1026"/>
                    </a:lnTo>
                    <a:lnTo>
                      <a:pt x="935" y="643"/>
                    </a:lnTo>
                    <a:lnTo>
                      <a:pt x="541" y="383"/>
                    </a:lnTo>
                    <a:lnTo>
                      <a:pt x="147" y="148"/>
                    </a:lnTo>
                    <a:lnTo>
                      <a:pt x="0"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61" name="Freeform 23"/>
              <p:cNvSpPr>
                <a:spLocks/>
              </p:cNvSpPr>
              <p:nvPr/>
            </p:nvSpPr>
            <p:spPr bwMode="auto">
              <a:xfrm>
                <a:off x="4418" y="3763"/>
                <a:ext cx="466" cy="233"/>
              </a:xfrm>
              <a:custGeom>
                <a:avLst/>
                <a:gdLst>
                  <a:gd name="T0" fmla="*/ 0 w 1982"/>
                  <a:gd name="T1" fmla="*/ 0 h 1791"/>
                  <a:gd name="T2" fmla="*/ 1 w 1982"/>
                  <a:gd name="T3" fmla="*/ 0 h 1791"/>
                  <a:gd name="T4" fmla="*/ 2 w 1982"/>
                  <a:gd name="T5" fmla="*/ 0 h 1791"/>
                  <a:gd name="T6" fmla="*/ 3 w 1982"/>
                  <a:gd name="T7" fmla="*/ 0 h 1791"/>
                  <a:gd name="T8" fmla="*/ 5 w 1982"/>
                  <a:gd name="T9" fmla="*/ 0 h 1791"/>
                  <a:gd name="T10" fmla="*/ 6 w 1982"/>
                  <a:gd name="T11" fmla="*/ 1 h 1791"/>
                  <a:gd name="T12" fmla="*/ 6 w 1982"/>
                  <a:gd name="T13" fmla="*/ 1 h 1791"/>
                  <a:gd name="T14" fmla="*/ 5 w 1982"/>
                  <a:gd name="T15" fmla="*/ 0 h 1791"/>
                  <a:gd name="T16" fmla="*/ 4 w 1982"/>
                  <a:gd name="T17" fmla="*/ 0 h 1791"/>
                  <a:gd name="T18" fmla="*/ 3 w 1982"/>
                  <a:gd name="T19" fmla="*/ 0 h 1791"/>
                  <a:gd name="T20" fmla="*/ 2 w 1982"/>
                  <a:gd name="T21" fmla="*/ 0 h 1791"/>
                  <a:gd name="T22" fmla="*/ 1 w 1982"/>
                  <a:gd name="T23" fmla="*/ 0 h 1791"/>
                  <a:gd name="T24" fmla="*/ 0 w 1982"/>
                  <a:gd name="T25" fmla="*/ 0 h 17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2"/>
                  <a:gd name="T40" fmla="*/ 0 h 1791"/>
                  <a:gd name="T41" fmla="*/ 1982 w 1982"/>
                  <a:gd name="T42" fmla="*/ 1791 h 17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2" h="1791">
                    <a:moveTo>
                      <a:pt x="0" y="0"/>
                    </a:moveTo>
                    <a:lnTo>
                      <a:pt x="381" y="271"/>
                    </a:lnTo>
                    <a:lnTo>
                      <a:pt x="753" y="575"/>
                    </a:lnTo>
                    <a:lnTo>
                      <a:pt x="1102" y="868"/>
                    </a:lnTo>
                    <a:lnTo>
                      <a:pt x="1554" y="1307"/>
                    </a:lnTo>
                    <a:lnTo>
                      <a:pt x="1970" y="1735"/>
                    </a:lnTo>
                    <a:lnTo>
                      <a:pt x="1982" y="1791"/>
                    </a:lnTo>
                    <a:lnTo>
                      <a:pt x="1509" y="1341"/>
                    </a:lnTo>
                    <a:lnTo>
                      <a:pt x="1193" y="1025"/>
                    </a:lnTo>
                    <a:lnTo>
                      <a:pt x="878" y="743"/>
                    </a:lnTo>
                    <a:lnTo>
                      <a:pt x="562" y="485"/>
                    </a:lnTo>
                    <a:lnTo>
                      <a:pt x="258" y="248"/>
                    </a:lnTo>
                    <a:lnTo>
                      <a:pt x="0" y="0"/>
                    </a:lnTo>
                    <a:close/>
                  </a:path>
                </a:pathLst>
              </a:custGeom>
              <a:solidFill>
                <a:srgbClr val="000000"/>
              </a:solidFill>
              <a:ln w="9525">
                <a:noFill/>
                <a:round/>
                <a:headEnd/>
                <a:tailEnd/>
              </a:ln>
            </p:spPr>
            <p:txBody>
              <a:bodyPr/>
              <a:lstStyle/>
              <a:p>
                <a:pPr eaLnBrk="0" hangingPunct="0">
                  <a:lnSpc>
                    <a:spcPct val="90000"/>
                  </a:lnSpc>
                  <a:spcBef>
                    <a:spcPct val="20000"/>
                  </a:spcBef>
                  <a:spcAft>
                    <a:spcPct val="75000"/>
                  </a:spcAft>
                  <a:buFontTx/>
                  <a:buChar char="•"/>
                </a:pPr>
                <a:endParaRPr lang="zh-CN" altLang="zh-CN" sz="2000"/>
              </a:p>
            </p:txBody>
          </p:sp>
          <p:sp>
            <p:nvSpPr>
              <p:cNvPr id="62" name="Freeform 24"/>
              <p:cNvSpPr>
                <a:spLocks/>
              </p:cNvSpPr>
              <p:nvPr/>
            </p:nvSpPr>
            <p:spPr bwMode="auto">
              <a:xfrm>
                <a:off x="4351" y="3770"/>
                <a:ext cx="188" cy="57"/>
              </a:xfrm>
              <a:custGeom>
                <a:avLst/>
                <a:gdLst>
                  <a:gd name="T0" fmla="*/ 0 w 721"/>
                  <a:gd name="T1" fmla="*/ 0 h 439"/>
                  <a:gd name="T2" fmla="*/ 1 w 721"/>
                  <a:gd name="T3" fmla="*/ 0 h 439"/>
                  <a:gd name="T4" fmla="*/ 1 w 721"/>
                  <a:gd name="T5" fmla="*/ 0 h 439"/>
                  <a:gd name="T6" fmla="*/ 2 w 721"/>
                  <a:gd name="T7" fmla="*/ 0 h 439"/>
                  <a:gd name="T8" fmla="*/ 2 w 721"/>
                  <a:gd name="T9" fmla="*/ 0 h 439"/>
                  <a:gd name="T10" fmla="*/ 3 w 721"/>
                  <a:gd name="T11" fmla="*/ 0 h 439"/>
                  <a:gd name="T12" fmla="*/ 3 w 721"/>
                  <a:gd name="T13" fmla="*/ 0 h 439"/>
                  <a:gd name="T14" fmla="*/ 3 w 721"/>
                  <a:gd name="T15" fmla="*/ 0 h 439"/>
                  <a:gd name="T16" fmla="*/ 2 w 721"/>
                  <a:gd name="T17" fmla="*/ 0 h 439"/>
                  <a:gd name="T18" fmla="*/ 1 w 721"/>
                  <a:gd name="T19" fmla="*/ 0 h 439"/>
                  <a:gd name="T20" fmla="*/ 1 w 721"/>
                  <a:gd name="T21" fmla="*/ 0 h 439"/>
                  <a:gd name="T22" fmla="*/ 1 w 721"/>
                  <a:gd name="T23" fmla="*/ 0 h 439"/>
                  <a:gd name="T24" fmla="*/ 0 w 721"/>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1"/>
                  <a:gd name="T40" fmla="*/ 0 h 439"/>
                  <a:gd name="T41" fmla="*/ 721 w 721"/>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1" h="439">
                    <a:moveTo>
                      <a:pt x="0" y="192"/>
                    </a:moveTo>
                    <a:lnTo>
                      <a:pt x="91" y="101"/>
                    </a:lnTo>
                    <a:lnTo>
                      <a:pt x="215" y="56"/>
                    </a:lnTo>
                    <a:lnTo>
                      <a:pt x="362" y="34"/>
                    </a:lnTo>
                    <a:lnTo>
                      <a:pt x="463" y="0"/>
                    </a:lnTo>
                    <a:lnTo>
                      <a:pt x="588" y="125"/>
                    </a:lnTo>
                    <a:lnTo>
                      <a:pt x="721" y="304"/>
                    </a:lnTo>
                    <a:lnTo>
                      <a:pt x="542" y="271"/>
                    </a:lnTo>
                    <a:lnTo>
                      <a:pt x="407" y="315"/>
                    </a:lnTo>
                    <a:lnTo>
                      <a:pt x="282" y="360"/>
                    </a:lnTo>
                    <a:lnTo>
                      <a:pt x="237" y="439"/>
                    </a:lnTo>
                    <a:lnTo>
                      <a:pt x="125" y="417"/>
                    </a:lnTo>
                    <a:lnTo>
                      <a:pt x="0" y="192"/>
                    </a:lnTo>
                    <a:close/>
                  </a:path>
                </a:pathLst>
              </a:custGeom>
              <a:solidFill>
                <a:srgbClr val="EAD984"/>
              </a:solidFill>
              <a:ln w="3175">
                <a:solidFill>
                  <a:srgbClr val="000000"/>
                </a:solidFill>
                <a:round/>
                <a:headEnd/>
                <a:tailEnd/>
              </a:ln>
            </p:spPr>
            <p:txBody>
              <a:bodyPr/>
              <a:lstStyle/>
              <a:p>
                <a:pPr eaLnBrk="0" hangingPunct="0">
                  <a:lnSpc>
                    <a:spcPct val="90000"/>
                  </a:lnSpc>
                  <a:spcBef>
                    <a:spcPct val="20000"/>
                  </a:spcBef>
                  <a:spcAft>
                    <a:spcPct val="75000"/>
                  </a:spcAft>
                  <a:buFontTx/>
                  <a:buChar char="•"/>
                </a:pPr>
                <a:endParaRPr lang="zh-CN" altLang="zh-CN" sz="2000"/>
              </a:p>
            </p:txBody>
          </p:sp>
        </p:grpSp>
        <p:sp>
          <p:nvSpPr>
            <p:cNvPr id="69" name="Rectangle 68"/>
            <p:cNvSpPr>
              <a:spLocks noChangeArrowheads="1"/>
            </p:cNvSpPr>
            <p:nvPr/>
          </p:nvSpPr>
          <p:spPr bwMode="auto">
            <a:xfrm>
              <a:off x="2677006" y="6134783"/>
              <a:ext cx="2342941" cy="523862"/>
            </a:xfrm>
            <a:prstGeom prst="rect">
              <a:avLst/>
            </a:prstGeom>
            <a:noFill/>
            <a:ln w="9525">
              <a:noFill/>
              <a:miter lim="800000"/>
              <a:headEnd/>
              <a:tailEnd/>
            </a:ln>
          </p:spPr>
          <p:txBody>
            <a:bodyPr wrap="square" lIns="92075" tIns="46038" rIns="92075" bIns="46038">
              <a:spAutoFit/>
            </a:bodyPr>
            <a:lstStyle/>
            <a:p>
              <a:pPr eaLnBrk="0" hangingPunct="0"/>
              <a:r>
                <a:rPr kumimoji="1" lang="zh-CN" altLang="en-US" sz="1400" b="1" dirty="0" smtClean="0">
                  <a:latin typeface="黑体" pitchFamily="49" charset="-122"/>
                  <a:ea typeface="黑体" pitchFamily="49" charset="-122"/>
                </a:rPr>
                <a:t>配送员</a:t>
              </a:r>
              <a:r>
                <a:rPr kumimoji="1" lang="zh-CN" altLang="en-US" sz="1400" b="1" dirty="0">
                  <a:latin typeface="黑体" pitchFamily="49" charset="-122"/>
                  <a:ea typeface="黑体" pitchFamily="49" charset="-122"/>
                </a:rPr>
                <a:t>将看板卡按线路放</a:t>
              </a:r>
              <a:r>
                <a:rPr kumimoji="1" lang="zh-CN" altLang="en-US" sz="1400" b="1" dirty="0" smtClean="0">
                  <a:latin typeface="黑体" pitchFamily="49" charset="-122"/>
                  <a:ea typeface="黑体" pitchFamily="49" charset="-122"/>
                </a:rPr>
                <a:t>到标准件看</a:t>
              </a:r>
              <a:r>
                <a:rPr kumimoji="1" lang="zh-CN" altLang="en-US" sz="1400" b="1" dirty="0">
                  <a:latin typeface="黑体" pitchFamily="49" charset="-122"/>
                  <a:ea typeface="黑体" pitchFamily="49" charset="-122"/>
                </a:rPr>
                <a:t>板卡收集盒中（定时</a:t>
              </a:r>
              <a:r>
                <a:rPr kumimoji="1" lang="zh-CN" altLang="en-US" sz="1400" b="1" dirty="0" smtClean="0">
                  <a:latin typeface="黑体" pitchFamily="49" charset="-122"/>
                  <a:ea typeface="黑体" pitchFamily="49" charset="-122"/>
                </a:rPr>
                <a:t>）。</a:t>
              </a:r>
              <a:endParaRPr kumimoji="1" lang="zh-CN" altLang="en-US" sz="1400" b="1" dirty="0">
                <a:latin typeface="黑体" pitchFamily="49" charset="-122"/>
                <a:ea typeface="黑体" pitchFamily="49" charset="-122"/>
              </a:endParaRPr>
            </a:p>
          </p:txBody>
        </p:sp>
        <p:grpSp>
          <p:nvGrpSpPr>
            <p:cNvPr id="55" name="Group 75"/>
            <p:cNvGrpSpPr>
              <a:grpSpLocks/>
            </p:cNvGrpSpPr>
            <p:nvPr/>
          </p:nvGrpSpPr>
          <p:grpSpPr bwMode="auto">
            <a:xfrm>
              <a:off x="3531530" y="4809128"/>
              <a:ext cx="360362" cy="504825"/>
              <a:chOff x="768" y="1920"/>
              <a:chExt cx="192" cy="336"/>
            </a:xfrm>
          </p:grpSpPr>
          <p:sp>
            <p:nvSpPr>
              <p:cNvPr id="71" name="AutoShape 76"/>
              <p:cNvSpPr>
                <a:spLocks noChangeArrowheads="1"/>
              </p:cNvSpPr>
              <p:nvPr/>
            </p:nvSpPr>
            <p:spPr bwMode="auto">
              <a:xfrm>
                <a:off x="768" y="1920"/>
                <a:ext cx="192" cy="336"/>
              </a:xfrm>
              <a:prstGeom prst="downArrow">
                <a:avLst>
                  <a:gd name="adj1" fmla="val 50000"/>
                  <a:gd name="adj2" fmla="val 87508"/>
                </a:avLst>
              </a:prstGeom>
              <a:solidFill>
                <a:srgbClr val="EAEAEA"/>
              </a:solidFill>
              <a:ln w="12700">
                <a:solidFill>
                  <a:srgbClr val="010004"/>
                </a:solidFill>
                <a:miter lim="800000"/>
                <a:headEnd/>
                <a:tailEnd/>
              </a:ln>
            </p:spPr>
            <p:txBody>
              <a:bodyPr vert="eaVert" wrap="none" anchor="ctr"/>
              <a:lstStyle/>
              <a:p>
                <a:pPr algn="ctr">
                  <a:spcBef>
                    <a:spcPct val="50000"/>
                  </a:spcBef>
                </a:pPr>
                <a:endParaRPr kumimoji="1" lang="zh-CN" altLang="zh-CN" sz="2400" b="1">
                  <a:solidFill>
                    <a:srgbClr val="FF0000"/>
                  </a:solidFill>
                  <a:latin typeface="Times New Roman" pitchFamily="18" charset="0"/>
                </a:endParaRPr>
              </a:p>
            </p:txBody>
          </p:sp>
          <p:sp>
            <p:nvSpPr>
              <p:cNvPr id="72" name="Rectangle 77"/>
              <p:cNvSpPr>
                <a:spLocks noChangeArrowheads="1"/>
              </p:cNvSpPr>
              <p:nvPr/>
            </p:nvSpPr>
            <p:spPr bwMode="auto">
              <a:xfrm>
                <a:off x="779" y="1979"/>
                <a:ext cx="151" cy="244"/>
              </a:xfrm>
              <a:prstGeom prst="rect">
                <a:avLst/>
              </a:prstGeom>
              <a:noFill/>
              <a:ln w="9525">
                <a:noFill/>
                <a:miter lim="800000"/>
                <a:headEnd/>
                <a:tailEnd/>
              </a:ln>
            </p:spPr>
            <p:txBody>
              <a:bodyPr lIns="92075" tIns="46038" rIns="92075" bIns="46038">
                <a:spAutoFit/>
              </a:bodyPr>
              <a:lstStyle/>
              <a:p>
                <a:pPr eaLnBrk="0" hangingPunct="0"/>
                <a:r>
                  <a:rPr kumimoji="1" lang="en-US" altLang="zh-CN" b="1" dirty="0">
                    <a:solidFill>
                      <a:srgbClr val="FF0000"/>
                    </a:solidFill>
                  </a:rPr>
                  <a:t>2</a:t>
                </a:r>
              </a:p>
            </p:txBody>
          </p:sp>
        </p:grpSp>
        <p:grpSp>
          <p:nvGrpSpPr>
            <p:cNvPr id="70" name="Group 211"/>
            <p:cNvGrpSpPr>
              <a:grpSpLocks/>
            </p:cNvGrpSpPr>
            <p:nvPr/>
          </p:nvGrpSpPr>
          <p:grpSpPr bwMode="auto">
            <a:xfrm>
              <a:off x="8968624" y="5465308"/>
              <a:ext cx="1532860" cy="430620"/>
              <a:chOff x="3312" y="-384"/>
              <a:chExt cx="658" cy="384"/>
            </a:xfrm>
          </p:grpSpPr>
          <p:sp>
            <p:nvSpPr>
              <p:cNvPr id="74" name="Rectangle 212"/>
              <p:cNvSpPr>
                <a:spLocks noChangeArrowheads="1"/>
              </p:cNvSpPr>
              <p:nvPr/>
            </p:nvSpPr>
            <p:spPr bwMode="auto">
              <a:xfrm>
                <a:off x="3312" y="-384"/>
                <a:ext cx="432" cy="384"/>
              </a:xfrm>
              <a:prstGeom prst="rect">
                <a:avLst/>
              </a:prstGeom>
              <a:solidFill>
                <a:srgbClr val="FFFFFF"/>
              </a:solidFill>
              <a:ln w="9525">
                <a:noFill/>
                <a:miter lim="800000"/>
                <a:headEnd/>
                <a:tailEnd/>
              </a:ln>
            </p:spPr>
            <p:txBody>
              <a:bodyPr wrap="none" anchor="ctr"/>
              <a:lstStyle/>
              <a:p>
                <a:endParaRPr lang="zh-CN" altLang="en-US"/>
              </a:p>
            </p:txBody>
          </p:sp>
          <p:pic>
            <p:nvPicPr>
              <p:cNvPr id="75" name="Picture 213"/>
              <p:cNvPicPr>
                <a:picLocks noChangeAspect="1" noChangeArrowheads="1"/>
              </p:cNvPicPr>
              <p:nvPr/>
            </p:nvPicPr>
            <p:blipFill>
              <a:blip r:embed="rId7" cstate="print"/>
              <a:srcRect l="21669" t="51540" r="68240" b="45834"/>
              <a:stretch>
                <a:fillRect/>
              </a:stretch>
            </p:blipFill>
            <p:spPr bwMode="auto">
              <a:xfrm>
                <a:off x="3312" y="-63"/>
                <a:ext cx="373" cy="53"/>
              </a:xfrm>
              <a:prstGeom prst="rect">
                <a:avLst/>
              </a:prstGeom>
              <a:noFill/>
              <a:ln w="9525">
                <a:noFill/>
                <a:miter lim="800000"/>
                <a:headEnd/>
                <a:tailEnd/>
              </a:ln>
            </p:spPr>
          </p:pic>
          <p:pic>
            <p:nvPicPr>
              <p:cNvPr id="76" name="Picture 214"/>
              <p:cNvPicPr>
                <a:picLocks noChangeAspect="1" noChangeArrowheads="1"/>
              </p:cNvPicPr>
              <p:nvPr/>
            </p:nvPicPr>
            <p:blipFill>
              <a:blip r:embed="rId7" cstate="print"/>
              <a:srcRect l="32211" t="30208" r="60176" b="45834"/>
              <a:stretch>
                <a:fillRect/>
              </a:stretch>
            </p:blipFill>
            <p:spPr bwMode="auto">
              <a:xfrm>
                <a:off x="3744" y="-384"/>
                <a:ext cx="226" cy="384"/>
              </a:xfrm>
              <a:prstGeom prst="rect">
                <a:avLst/>
              </a:prstGeom>
              <a:noFill/>
              <a:ln w="9525">
                <a:noFill/>
                <a:miter lim="800000"/>
                <a:headEnd/>
                <a:tailEnd/>
              </a:ln>
            </p:spPr>
          </p:pic>
          <p:sp>
            <p:nvSpPr>
              <p:cNvPr id="77" name="Line 215"/>
              <p:cNvSpPr>
                <a:spLocks noChangeShapeType="1"/>
              </p:cNvSpPr>
              <p:nvPr/>
            </p:nvSpPr>
            <p:spPr bwMode="auto">
              <a:xfrm flipV="1">
                <a:off x="3334" y="-341"/>
                <a:ext cx="0" cy="292"/>
              </a:xfrm>
              <a:prstGeom prst="line">
                <a:avLst/>
              </a:prstGeom>
              <a:noFill/>
              <a:ln w="28575">
                <a:solidFill>
                  <a:schemeClr val="tx1"/>
                </a:solidFill>
                <a:round/>
                <a:headEnd/>
                <a:tailEnd/>
              </a:ln>
            </p:spPr>
            <p:txBody>
              <a:bodyPr/>
              <a:lstStyle/>
              <a:p>
                <a:endParaRPr lang="zh-CN" altLang="en-US"/>
              </a:p>
            </p:txBody>
          </p:sp>
          <p:sp>
            <p:nvSpPr>
              <p:cNvPr id="78" name="Line 216"/>
              <p:cNvSpPr>
                <a:spLocks noChangeShapeType="1"/>
              </p:cNvSpPr>
              <p:nvPr/>
            </p:nvSpPr>
            <p:spPr bwMode="auto">
              <a:xfrm flipV="1">
                <a:off x="3659" y="-341"/>
                <a:ext cx="0" cy="292"/>
              </a:xfrm>
              <a:prstGeom prst="line">
                <a:avLst/>
              </a:prstGeom>
              <a:noFill/>
              <a:ln w="28575">
                <a:solidFill>
                  <a:schemeClr val="tx1"/>
                </a:solidFill>
                <a:round/>
                <a:headEnd/>
                <a:tailEnd/>
              </a:ln>
            </p:spPr>
            <p:txBody>
              <a:bodyPr/>
              <a:lstStyle/>
              <a:p>
                <a:endParaRPr lang="zh-CN" altLang="en-US"/>
              </a:p>
            </p:txBody>
          </p:sp>
          <p:sp>
            <p:nvSpPr>
              <p:cNvPr id="79" name="Line 217"/>
              <p:cNvSpPr>
                <a:spLocks noChangeShapeType="1"/>
              </p:cNvSpPr>
              <p:nvPr/>
            </p:nvSpPr>
            <p:spPr bwMode="auto">
              <a:xfrm rot="1440000" flipV="1">
                <a:off x="3334" y="-325"/>
                <a:ext cx="325" cy="62"/>
              </a:xfrm>
              <a:prstGeom prst="line">
                <a:avLst/>
              </a:prstGeom>
              <a:noFill/>
              <a:ln w="9525">
                <a:solidFill>
                  <a:schemeClr val="tx1"/>
                </a:solidFill>
                <a:round/>
                <a:headEnd/>
                <a:tailEnd/>
              </a:ln>
            </p:spPr>
            <p:txBody>
              <a:bodyPr/>
              <a:lstStyle/>
              <a:p>
                <a:endParaRPr lang="zh-CN" altLang="en-US"/>
              </a:p>
            </p:txBody>
          </p:sp>
          <p:sp>
            <p:nvSpPr>
              <p:cNvPr id="80" name="Line 218"/>
              <p:cNvSpPr>
                <a:spLocks noChangeShapeType="1"/>
              </p:cNvSpPr>
              <p:nvPr/>
            </p:nvSpPr>
            <p:spPr bwMode="auto">
              <a:xfrm rot="1440000" flipV="1">
                <a:off x="3334" y="-242"/>
                <a:ext cx="325" cy="63"/>
              </a:xfrm>
              <a:prstGeom prst="line">
                <a:avLst/>
              </a:prstGeom>
              <a:noFill/>
              <a:ln w="9525">
                <a:solidFill>
                  <a:schemeClr val="tx1"/>
                </a:solidFill>
                <a:round/>
                <a:headEnd/>
                <a:tailEnd/>
              </a:ln>
            </p:spPr>
            <p:txBody>
              <a:bodyPr/>
              <a:lstStyle/>
              <a:p>
                <a:endParaRPr lang="zh-CN" altLang="en-US"/>
              </a:p>
            </p:txBody>
          </p:sp>
          <p:sp>
            <p:nvSpPr>
              <p:cNvPr id="81" name="Line 219"/>
              <p:cNvSpPr>
                <a:spLocks noChangeShapeType="1"/>
              </p:cNvSpPr>
              <p:nvPr/>
            </p:nvSpPr>
            <p:spPr bwMode="auto">
              <a:xfrm rot="1440000" flipV="1">
                <a:off x="3334" y="-158"/>
                <a:ext cx="325" cy="62"/>
              </a:xfrm>
              <a:prstGeom prst="line">
                <a:avLst/>
              </a:prstGeom>
              <a:noFill/>
              <a:ln w="9525">
                <a:solidFill>
                  <a:schemeClr val="tx1"/>
                </a:solidFill>
                <a:round/>
                <a:headEnd/>
                <a:tailEnd/>
              </a:ln>
            </p:spPr>
            <p:txBody>
              <a:bodyPr/>
              <a:lstStyle/>
              <a:p>
                <a:endParaRPr lang="zh-CN" altLang="en-US"/>
              </a:p>
            </p:txBody>
          </p:sp>
          <p:sp>
            <p:nvSpPr>
              <p:cNvPr id="82" name="Rectangle 220"/>
              <p:cNvSpPr>
                <a:spLocks noChangeArrowheads="1"/>
              </p:cNvSpPr>
              <p:nvPr/>
            </p:nvSpPr>
            <p:spPr bwMode="auto">
              <a:xfrm rot="720000">
                <a:off x="3469" y="-170"/>
                <a:ext cx="87" cy="46"/>
              </a:xfrm>
              <a:prstGeom prst="rect">
                <a:avLst/>
              </a:prstGeom>
              <a:solidFill>
                <a:srgbClr val="FFFFFF"/>
              </a:solidFill>
              <a:ln w="9525">
                <a:solidFill>
                  <a:schemeClr val="tx1"/>
                </a:solidFill>
                <a:miter lim="800000"/>
                <a:headEnd/>
                <a:tailEnd/>
              </a:ln>
            </p:spPr>
            <p:txBody>
              <a:bodyPr wrap="none" anchor="ctr"/>
              <a:lstStyle/>
              <a:p>
                <a:endParaRPr lang="zh-CN" altLang="en-US"/>
              </a:p>
            </p:txBody>
          </p:sp>
          <p:sp>
            <p:nvSpPr>
              <p:cNvPr id="83" name="Rectangle 221"/>
              <p:cNvSpPr>
                <a:spLocks noChangeArrowheads="1"/>
              </p:cNvSpPr>
              <p:nvPr/>
            </p:nvSpPr>
            <p:spPr bwMode="auto">
              <a:xfrm rot="720000">
                <a:off x="3561" y="-150"/>
                <a:ext cx="87" cy="46"/>
              </a:xfrm>
              <a:prstGeom prst="rect">
                <a:avLst/>
              </a:prstGeom>
              <a:solidFill>
                <a:srgbClr val="FFFFFF"/>
              </a:solidFill>
              <a:ln w="9525">
                <a:solidFill>
                  <a:schemeClr val="tx1"/>
                </a:solidFill>
                <a:miter lim="800000"/>
                <a:headEnd/>
                <a:tailEnd/>
              </a:ln>
            </p:spPr>
            <p:txBody>
              <a:bodyPr wrap="none" anchor="ctr"/>
              <a:lstStyle/>
              <a:p>
                <a:endParaRPr lang="zh-CN" altLang="en-US"/>
              </a:p>
            </p:txBody>
          </p:sp>
          <p:sp>
            <p:nvSpPr>
              <p:cNvPr id="84" name="Rectangle 222"/>
              <p:cNvSpPr>
                <a:spLocks noChangeArrowheads="1"/>
              </p:cNvSpPr>
              <p:nvPr/>
            </p:nvSpPr>
            <p:spPr bwMode="auto">
              <a:xfrm rot="720000">
                <a:off x="3455" y="-248"/>
                <a:ext cx="87" cy="4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85" name="Rectangle 223"/>
              <p:cNvSpPr>
                <a:spLocks noChangeArrowheads="1"/>
              </p:cNvSpPr>
              <p:nvPr/>
            </p:nvSpPr>
            <p:spPr bwMode="auto">
              <a:xfrm rot="720000">
                <a:off x="3547" y="-228"/>
                <a:ext cx="87" cy="4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86" name="Rectangle 224"/>
              <p:cNvSpPr>
                <a:spLocks noChangeArrowheads="1"/>
              </p:cNvSpPr>
              <p:nvPr/>
            </p:nvSpPr>
            <p:spPr bwMode="auto">
              <a:xfrm rot="720000">
                <a:off x="3463" y="-334"/>
                <a:ext cx="87" cy="46"/>
              </a:xfrm>
              <a:prstGeom prst="rect">
                <a:avLst/>
              </a:prstGeom>
              <a:solidFill>
                <a:srgbClr val="00FFFF"/>
              </a:solidFill>
              <a:ln w="9525">
                <a:solidFill>
                  <a:schemeClr val="tx1"/>
                </a:solidFill>
                <a:miter lim="800000"/>
                <a:headEnd/>
                <a:tailEnd/>
              </a:ln>
            </p:spPr>
            <p:txBody>
              <a:bodyPr wrap="none" anchor="ctr"/>
              <a:lstStyle/>
              <a:p>
                <a:endParaRPr lang="zh-CN" altLang="en-US"/>
              </a:p>
            </p:txBody>
          </p:sp>
          <p:sp>
            <p:nvSpPr>
              <p:cNvPr id="87" name="Rectangle 225"/>
              <p:cNvSpPr>
                <a:spLocks noChangeArrowheads="1"/>
              </p:cNvSpPr>
              <p:nvPr/>
            </p:nvSpPr>
            <p:spPr bwMode="auto">
              <a:xfrm rot="720000">
                <a:off x="3555" y="-314"/>
                <a:ext cx="86" cy="46"/>
              </a:xfrm>
              <a:prstGeom prst="rect">
                <a:avLst/>
              </a:prstGeom>
              <a:solidFill>
                <a:srgbClr val="00FFFF"/>
              </a:solidFill>
              <a:ln w="9525">
                <a:solidFill>
                  <a:schemeClr val="tx1"/>
                </a:solidFill>
                <a:miter lim="800000"/>
                <a:headEnd/>
                <a:tailEnd/>
              </a:ln>
            </p:spPr>
            <p:txBody>
              <a:bodyPr wrap="none" anchor="ctr"/>
              <a:lstStyle/>
              <a:p>
                <a:endParaRPr lang="zh-CN" altLang="en-US"/>
              </a:p>
            </p:txBody>
          </p:sp>
        </p:grpSp>
        <p:sp>
          <p:nvSpPr>
            <p:cNvPr id="88" name="Rectangle 72"/>
            <p:cNvSpPr>
              <a:spLocks noChangeArrowheads="1"/>
            </p:cNvSpPr>
            <p:nvPr/>
          </p:nvSpPr>
          <p:spPr bwMode="auto">
            <a:xfrm>
              <a:off x="9245930" y="4291621"/>
              <a:ext cx="1585534" cy="739306"/>
            </a:xfrm>
            <a:prstGeom prst="rect">
              <a:avLst/>
            </a:prstGeom>
            <a:noFill/>
            <a:ln w="9525">
              <a:noFill/>
              <a:miter lim="800000"/>
              <a:headEnd/>
              <a:tailEnd/>
            </a:ln>
          </p:spPr>
          <p:txBody>
            <a:bodyPr wrap="square" lIns="92075" tIns="46038" rIns="92075" bIns="46038">
              <a:spAutoFit/>
            </a:bodyPr>
            <a:lstStyle/>
            <a:p>
              <a:pPr eaLnBrk="0" hangingPunct="0"/>
              <a:r>
                <a:rPr kumimoji="1" lang="zh-CN" altLang="en-US" sz="1400" b="1" dirty="0" smtClean="0">
                  <a:latin typeface="黑体" pitchFamily="49" charset="-122"/>
                  <a:ea typeface="黑体" pitchFamily="49" charset="-122"/>
                </a:rPr>
                <a:t>配送员</a:t>
              </a:r>
              <a:r>
                <a:rPr kumimoji="1" lang="en-US" altLang="zh-CN" sz="1400" b="1" dirty="0" smtClean="0">
                  <a:latin typeface="黑体" pitchFamily="49" charset="-122"/>
                  <a:ea typeface="黑体" pitchFamily="49" charset="-122"/>
                </a:rPr>
                <a:t>&amp;</a:t>
              </a:r>
              <a:r>
                <a:rPr kumimoji="1" lang="zh-CN" altLang="en-US" sz="1400" b="1" dirty="0" smtClean="0">
                  <a:latin typeface="黑体" pitchFamily="49" charset="-122"/>
                  <a:ea typeface="黑体" pitchFamily="49" charset="-122"/>
                </a:rPr>
                <a:t>库管员</a:t>
              </a:r>
              <a:r>
                <a:rPr kumimoji="1" lang="zh-CN" altLang="en-US" sz="1400" b="1" dirty="0">
                  <a:latin typeface="黑体" pitchFamily="49" charset="-122"/>
                  <a:ea typeface="黑体" pitchFamily="49" charset="-122"/>
                </a:rPr>
                <a:t>根据看板卡库位拣配</a:t>
              </a:r>
              <a:r>
                <a:rPr kumimoji="1" lang="zh-CN" altLang="en-US" sz="1400" b="1" dirty="0" smtClean="0">
                  <a:latin typeface="黑体" pitchFamily="49" charset="-122"/>
                  <a:ea typeface="黑体" pitchFamily="49" charset="-122"/>
                </a:rPr>
                <a:t>物料，并扫描看板卡。</a:t>
              </a:r>
              <a:endParaRPr kumimoji="1" lang="zh-CN" altLang="en-US" sz="1400" b="1" dirty="0">
                <a:latin typeface="黑体" pitchFamily="49" charset="-122"/>
                <a:ea typeface="黑体" pitchFamily="49" charset="-122"/>
              </a:endParaRPr>
            </a:p>
          </p:txBody>
        </p:sp>
        <p:grpSp>
          <p:nvGrpSpPr>
            <p:cNvPr id="73" name="Group 75"/>
            <p:cNvGrpSpPr>
              <a:grpSpLocks/>
            </p:cNvGrpSpPr>
            <p:nvPr/>
          </p:nvGrpSpPr>
          <p:grpSpPr bwMode="auto">
            <a:xfrm rot="16200000">
              <a:off x="4939348" y="5125903"/>
              <a:ext cx="384762" cy="504825"/>
              <a:chOff x="755" y="1920"/>
              <a:chExt cx="205" cy="336"/>
            </a:xfrm>
          </p:grpSpPr>
          <p:sp>
            <p:nvSpPr>
              <p:cNvPr id="117" name="AutoShape 76"/>
              <p:cNvSpPr>
                <a:spLocks noChangeArrowheads="1"/>
              </p:cNvSpPr>
              <p:nvPr/>
            </p:nvSpPr>
            <p:spPr bwMode="auto">
              <a:xfrm>
                <a:off x="768" y="1920"/>
                <a:ext cx="192" cy="336"/>
              </a:xfrm>
              <a:prstGeom prst="downArrow">
                <a:avLst>
                  <a:gd name="adj1" fmla="val 50000"/>
                  <a:gd name="adj2" fmla="val 87508"/>
                </a:avLst>
              </a:prstGeom>
              <a:solidFill>
                <a:srgbClr val="EAEAEA"/>
              </a:solidFill>
              <a:ln w="12700">
                <a:solidFill>
                  <a:srgbClr val="010004"/>
                </a:solidFill>
                <a:miter lim="800000"/>
                <a:headEnd/>
                <a:tailEnd/>
              </a:ln>
            </p:spPr>
            <p:txBody>
              <a:bodyPr vert="eaVert" wrap="none" anchor="ctr"/>
              <a:lstStyle/>
              <a:p>
                <a:pPr algn="ctr">
                  <a:spcBef>
                    <a:spcPct val="50000"/>
                  </a:spcBef>
                </a:pPr>
                <a:endParaRPr kumimoji="1" lang="zh-CN" altLang="zh-CN" sz="2400" b="1">
                  <a:solidFill>
                    <a:srgbClr val="FF0000"/>
                  </a:solidFill>
                  <a:latin typeface="Times New Roman" pitchFamily="18" charset="0"/>
                </a:endParaRPr>
              </a:p>
            </p:txBody>
          </p:sp>
          <p:sp>
            <p:nvSpPr>
              <p:cNvPr id="118" name="Rectangle 77"/>
              <p:cNvSpPr>
                <a:spLocks noChangeArrowheads="1"/>
              </p:cNvSpPr>
              <p:nvPr/>
            </p:nvSpPr>
            <p:spPr bwMode="auto">
              <a:xfrm rot="5400000">
                <a:off x="759" y="2002"/>
                <a:ext cx="189" cy="197"/>
              </a:xfrm>
              <a:prstGeom prst="rect">
                <a:avLst/>
              </a:prstGeom>
              <a:noFill/>
              <a:ln w="9525">
                <a:noFill/>
                <a:miter lim="800000"/>
                <a:headEnd/>
                <a:tailEnd/>
              </a:ln>
            </p:spPr>
            <p:txBody>
              <a:bodyPr lIns="92075" tIns="46038" rIns="92075" bIns="46038">
                <a:spAutoFit/>
              </a:bodyPr>
              <a:lstStyle/>
              <a:p>
                <a:pPr eaLnBrk="0" hangingPunct="0"/>
                <a:r>
                  <a:rPr kumimoji="1" lang="en-US" altLang="zh-CN" b="1" dirty="0">
                    <a:solidFill>
                      <a:srgbClr val="FF0000"/>
                    </a:solidFill>
                  </a:rPr>
                  <a:t>3</a:t>
                </a:r>
              </a:p>
            </p:txBody>
          </p:sp>
        </p:grpSp>
        <p:grpSp>
          <p:nvGrpSpPr>
            <p:cNvPr id="89" name="Group 75"/>
            <p:cNvGrpSpPr>
              <a:grpSpLocks/>
            </p:cNvGrpSpPr>
            <p:nvPr/>
          </p:nvGrpSpPr>
          <p:grpSpPr bwMode="auto">
            <a:xfrm rot="16200000">
              <a:off x="7951490" y="4770902"/>
              <a:ext cx="384762" cy="504825"/>
              <a:chOff x="755" y="1920"/>
              <a:chExt cx="205" cy="336"/>
            </a:xfrm>
          </p:grpSpPr>
          <p:sp>
            <p:nvSpPr>
              <p:cNvPr id="120" name="AutoShape 76"/>
              <p:cNvSpPr>
                <a:spLocks noChangeArrowheads="1"/>
              </p:cNvSpPr>
              <p:nvPr/>
            </p:nvSpPr>
            <p:spPr bwMode="auto">
              <a:xfrm>
                <a:off x="768" y="1920"/>
                <a:ext cx="192" cy="336"/>
              </a:xfrm>
              <a:prstGeom prst="downArrow">
                <a:avLst>
                  <a:gd name="adj1" fmla="val 50000"/>
                  <a:gd name="adj2" fmla="val 87508"/>
                </a:avLst>
              </a:prstGeom>
              <a:solidFill>
                <a:srgbClr val="EAEAEA"/>
              </a:solidFill>
              <a:ln w="12700">
                <a:solidFill>
                  <a:srgbClr val="010004"/>
                </a:solidFill>
                <a:miter lim="800000"/>
                <a:headEnd/>
                <a:tailEnd/>
              </a:ln>
            </p:spPr>
            <p:txBody>
              <a:bodyPr vert="eaVert" wrap="none" anchor="ctr"/>
              <a:lstStyle/>
              <a:p>
                <a:pPr algn="ctr">
                  <a:spcBef>
                    <a:spcPct val="50000"/>
                  </a:spcBef>
                </a:pPr>
                <a:endParaRPr kumimoji="1" lang="zh-CN" altLang="zh-CN" sz="2400" b="1">
                  <a:solidFill>
                    <a:srgbClr val="FF0000"/>
                  </a:solidFill>
                  <a:latin typeface="Times New Roman" pitchFamily="18" charset="0"/>
                </a:endParaRPr>
              </a:p>
            </p:txBody>
          </p:sp>
          <p:sp>
            <p:nvSpPr>
              <p:cNvPr id="121" name="Rectangle 77"/>
              <p:cNvSpPr>
                <a:spLocks noChangeArrowheads="1"/>
              </p:cNvSpPr>
              <p:nvPr/>
            </p:nvSpPr>
            <p:spPr bwMode="auto">
              <a:xfrm rot="5400000">
                <a:off x="759" y="2002"/>
                <a:ext cx="189" cy="197"/>
              </a:xfrm>
              <a:prstGeom prst="rect">
                <a:avLst/>
              </a:prstGeom>
              <a:noFill/>
              <a:ln w="9525">
                <a:noFill/>
                <a:miter lim="800000"/>
                <a:headEnd/>
                <a:tailEnd/>
              </a:ln>
            </p:spPr>
            <p:txBody>
              <a:bodyPr lIns="92075" tIns="46038" rIns="92075" bIns="46038">
                <a:spAutoFit/>
              </a:bodyPr>
              <a:lstStyle/>
              <a:p>
                <a:pPr eaLnBrk="0" hangingPunct="0"/>
                <a:r>
                  <a:rPr kumimoji="1" lang="en-US" altLang="zh-CN" b="1" dirty="0" smtClean="0">
                    <a:solidFill>
                      <a:srgbClr val="FF0000"/>
                    </a:solidFill>
                  </a:rPr>
                  <a:t>4</a:t>
                </a:r>
                <a:endParaRPr kumimoji="1" lang="en-US" altLang="zh-CN" b="1" dirty="0">
                  <a:solidFill>
                    <a:srgbClr val="FF0000"/>
                  </a:solidFill>
                </a:endParaRPr>
              </a:p>
            </p:txBody>
          </p:sp>
        </p:grpSp>
        <p:grpSp>
          <p:nvGrpSpPr>
            <p:cNvPr id="90" name="Group 75"/>
            <p:cNvGrpSpPr>
              <a:grpSpLocks/>
            </p:cNvGrpSpPr>
            <p:nvPr/>
          </p:nvGrpSpPr>
          <p:grpSpPr bwMode="auto">
            <a:xfrm rot="10800000">
              <a:off x="9642319" y="3682503"/>
              <a:ext cx="360362" cy="504825"/>
              <a:chOff x="768" y="1920"/>
              <a:chExt cx="192" cy="336"/>
            </a:xfrm>
          </p:grpSpPr>
          <p:sp>
            <p:nvSpPr>
              <p:cNvPr id="123" name="AutoShape 76"/>
              <p:cNvSpPr>
                <a:spLocks noChangeArrowheads="1"/>
              </p:cNvSpPr>
              <p:nvPr/>
            </p:nvSpPr>
            <p:spPr bwMode="auto">
              <a:xfrm>
                <a:off x="768" y="1920"/>
                <a:ext cx="192" cy="336"/>
              </a:xfrm>
              <a:prstGeom prst="downArrow">
                <a:avLst>
                  <a:gd name="adj1" fmla="val 50000"/>
                  <a:gd name="adj2" fmla="val 87508"/>
                </a:avLst>
              </a:prstGeom>
              <a:solidFill>
                <a:srgbClr val="EAEAEA"/>
              </a:solidFill>
              <a:ln w="12700">
                <a:solidFill>
                  <a:srgbClr val="010004"/>
                </a:solidFill>
                <a:miter lim="800000"/>
                <a:headEnd/>
                <a:tailEnd/>
              </a:ln>
            </p:spPr>
            <p:txBody>
              <a:bodyPr vert="eaVert" wrap="none" anchor="ctr"/>
              <a:lstStyle/>
              <a:p>
                <a:pPr algn="ctr">
                  <a:spcBef>
                    <a:spcPct val="50000"/>
                  </a:spcBef>
                </a:pPr>
                <a:endParaRPr kumimoji="1" lang="zh-CN" altLang="zh-CN" sz="2400" b="1">
                  <a:solidFill>
                    <a:srgbClr val="FF0000"/>
                  </a:solidFill>
                  <a:latin typeface="Times New Roman" pitchFamily="18" charset="0"/>
                </a:endParaRPr>
              </a:p>
            </p:txBody>
          </p:sp>
          <p:sp>
            <p:nvSpPr>
              <p:cNvPr id="124" name="Rectangle 77"/>
              <p:cNvSpPr>
                <a:spLocks noChangeArrowheads="1"/>
              </p:cNvSpPr>
              <p:nvPr/>
            </p:nvSpPr>
            <p:spPr bwMode="auto">
              <a:xfrm rot="10800000">
                <a:off x="779" y="1976"/>
                <a:ext cx="151" cy="246"/>
              </a:xfrm>
              <a:prstGeom prst="rect">
                <a:avLst/>
              </a:prstGeom>
              <a:noFill/>
              <a:ln w="9525">
                <a:noFill/>
                <a:miter lim="800000"/>
                <a:headEnd/>
                <a:tailEnd/>
              </a:ln>
            </p:spPr>
            <p:txBody>
              <a:bodyPr lIns="92075" tIns="46038" rIns="92075" bIns="46038">
                <a:spAutoFit/>
              </a:bodyPr>
              <a:lstStyle/>
              <a:p>
                <a:pPr eaLnBrk="0" hangingPunct="0"/>
                <a:r>
                  <a:rPr kumimoji="1" lang="en-US" altLang="zh-CN" b="1" dirty="0" smtClean="0">
                    <a:solidFill>
                      <a:srgbClr val="FF0000"/>
                    </a:solidFill>
                  </a:rPr>
                  <a:t>5</a:t>
                </a:r>
                <a:endParaRPr kumimoji="1" lang="en-US" altLang="zh-CN" b="1" dirty="0">
                  <a:solidFill>
                    <a:srgbClr val="FF0000"/>
                  </a:solidFill>
                </a:endParaRPr>
              </a:p>
            </p:txBody>
          </p:sp>
        </p:grpSp>
      </p:grpSp>
      <p:cxnSp>
        <p:nvCxnSpPr>
          <p:cNvPr id="99" name="直接连接符 11"/>
          <p:cNvCxnSpPr>
            <a:cxnSpLocks noChangeShapeType="1"/>
          </p:cNvCxnSpPr>
          <p:nvPr/>
        </p:nvCxnSpPr>
        <p:spPr bwMode="auto">
          <a:xfrm>
            <a:off x="3558285" y="1294692"/>
            <a:ext cx="8280400" cy="0"/>
          </a:xfrm>
          <a:prstGeom prst="line">
            <a:avLst/>
          </a:prstGeom>
          <a:noFill/>
          <a:ln w="25400" algn="ctr">
            <a:solidFill>
              <a:srgbClr val="336699"/>
            </a:solidFill>
            <a:round/>
            <a:headEnd/>
            <a:tailEnd/>
          </a:ln>
        </p:spPr>
      </p:cxnSp>
      <p:sp>
        <p:nvSpPr>
          <p:cNvPr id="101" name="Rectangle 472"/>
          <p:cNvSpPr>
            <a:spLocks noChangeArrowheads="1"/>
          </p:cNvSpPr>
          <p:nvPr/>
        </p:nvSpPr>
        <p:spPr bwMode="auto">
          <a:xfrm>
            <a:off x="354470" y="946297"/>
            <a:ext cx="3313112" cy="366463"/>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102" name="TextBox 101"/>
          <p:cNvSpPr txBox="1"/>
          <p:nvPr/>
        </p:nvSpPr>
        <p:spPr>
          <a:xfrm>
            <a:off x="808428" y="959820"/>
            <a:ext cx="2463505"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2</a:t>
            </a:r>
            <a:r>
              <a:rPr lang="en-US" altLang="zh-CN" sz="1400" b="1" dirty="0" smtClean="0">
                <a:solidFill>
                  <a:schemeClr val="bg1"/>
                </a:solidFill>
                <a:latin typeface="微软雅黑" panose="020B0503020204020204" pitchFamily="34" charset="-122"/>
                <a:ea typeface="微软雅黑" panose="020B0503020204020204" pitchFamily="34" charset="-122"/>
              </a:rPr>
              <a:t>.</a:t>
            </a:r>
            <a:r>
              <a:rPr lang="zh-CN" altLang="en-US" sz="1400" b="1" dirty="0" smtClean="0">
                <a:solidFill>
                  <a:schemeClr val="bg1"/>
                </a:solidFill>
                <a:latin typeface="微软雅黑" panose="020B0503020204020204" pitchFamily="34" charset="-122"/>
                <a:ea typeface="微软雅黑" panose="020B0503020204020204" pitchFamily="34" charset="-122"/>
              </a:rPr>
              <a:t>看</a:t>
            </a:r>
            <a:r>
              <a:rPr lang="zh-CN" altLang="en-US" sz="1400" b="1" dirty="0" smtClean="0">
                <a:solidFill>
                  <a:schemeClr val="bg1"/>
                </a:solidFill>
                <a:latin typeface="微软雅黑" panose="020B0503020204020204" pitchFamily="34" charset="-122"/>
                <a:ea typeface="微软雅黑" panose="020B0503020204020204" pitchFamily="34" charset="-122"/>
              </a:rPr>
              <a:t>板卡拉动运行图</a:t>
            </a:r>
          </a:p>
        </p:txBody>
      </p:sp>
      <p:sp>
        <p:nvSpPr>
          <p:cNvPr id="104" name="矩形 103"/>
          <p:cNvSpPr/>
          <p:nvPr/>
        </p:nvSpPr>
        <p:spPr>
          <a:xfrm>
            <a:off x="3700132" y="946296"/>
            <a:ext cx="8144539" cy="340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tx1"/>
                </a:solidFill>
                <a:latin typeface="微软雅黑" panose="020B0503020204020204" pitchFamily="34" charset="-122"/>
                <a:ea typeface="微软雅黑" panose="020B0503020204020204" pitchFamily="34" charset="-122"/>
              </a:rPr>
              <a:t>高效准确的拉动物料</a:t>
            </a:r>
            <a:endParaRPr lang="en-US" altLang="zh-CN" sz="1600" b="1" dirty="0" smtClean="0">
              <a:solidFill>
                <a:schemeClr val="tx1"/>
              </a:solidFill>
              <a:latin typeface="微软雅黑" panose="020B0503020204020204" pitchFamily="34" charset="-122"/>
              <a:ea typeface="微软雅黑" panose="020B0503020204020204" pitchFamily="34" charset="-122"/>
            </a:endParaRPr>
          </a:p>
        </p:txBody>
      </p:sp>
      <p:sp>
        <p:nvSpPr>
          <p:cNvPr id="103" name="矩形 102"/>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右箭头标注 18"/>
          <p:cNvSpPr/>
          <p:nvPr/>
        </p:nvSpPr>
        <p:spPr>
          <a:xfrm>
            <a:off x="1768632" y="4071942"/>
            <a:ext cx="1714512" cy="2000264"/>
          </a:xfrm>
          <a:prstGeom prst="rightArrowCallout">
            <a:avLst>
              <a:gd name="adj1" fmla="val 28266"/>
              <a:gd name="adj2" fmla="val 26632"/>
              <a:gd name="adj3" fmla="val 12756"/>
              <a:gd name="adj4" fmla="val 82673"/>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itchFamily="34" charset="-122"/>
                <a:ea typeface="微软雅黑" pitchFamily="34" charset="-122"/>
              </a:rPr>
              <a:t>基础</a:t>
            </a:r>
            <a:endParaRPr lang="en-US" altLang="zh-CN" b="1" dirty="0" smtClean="0">
              <a:solidFill>
                <a:schemeClr val="tx1"/>
              </a:solidFill>
              <a:latin typeface="微软雅黑" pitchFamily="34" charset="-122"/>
              <a:ea typeface="微软雅黑" pitchFamily="34" charset="-122"/>
            </a:endParaRPr>
          </a:p>
          <a:p>
            <a:pPr algn="ctr"/>
            <a:r>
              <a:rPr lang="zh-CN" altLang="en-US" b="1" dirty="0" smtClean="0">
                <a:solidFill>
                  <a:schemeClr val="tx1"/>
                </a:solidFill>
                <a:latin typeface="微软雅黑" pitchFamily="34" charset="-122"/>
                <a:ea typeface="微软雅黑" pitchFamily="34" charset="-122"/>
              </a:rPr>
              <a:t>信息整理</a:t>
            </a:r>
            <a:endParaRPr lang="en-US" altLang="zh-CN" b="1" dirty="0" smtClean="0">
              <a:solidFill>
                <a:schemeClr val="tx1"/>
              </a:solidFill>
              <a:latin typeface="微软雅黑" pitchFamily="34" charset="-122"/>
              <a:ea typeface="微软雅黑" pitchFamily="34" charset="-122"/>
            </a:endParaRPr>
          </a:p>
          <a:p>
            <a:pPr algn="ctr">
              <a:buFont typeface="Arial" pitchFamily="34" charset="0"/>
              <a:buChar char="•"/>
            </a:pPr>
            <a:r>
              <a:rPr lang="zh-CN" altLang="en-US" sz="1400" dirty="0" smtClean="0">
                <a:solidFill>
                  <a:schemeClr val="tx1"/>
                </a:solidFill>
                <a:latin typeface="微软雅黑" pitchFamily="34" charset="-122"/>
                <a:ea typeface="微软雅黑" pitchFamily="34" charset="-122"/>
              </a:rPr>
              <a:t>标准包装</a:t>
            </a:r>
            <a:endParaRPr lang="en-US" altLang="zh-CN" sz="1400" dirty="0" smtClean="0">
              <a:solidFill>
                <a:schemeClr val="tx1"/>
              </a:solidFill>
              <a:latin typeface="微软雅黑" pitchFamily="34" charset="-122"/>
              <a:ea typeface="微软雅黑" pitchFamily="34" charset="-122"/>
            </a:endParaRPr>
          </a:p>
          <a:p>
            <a:pPr algn="ctr">
              <a:buFont typeface="Arial" pitchFamily="34" charset="0"/>
              <a:buChar char="•"/>
            </a:pPr>
            <a:r>
              <a:rPr lang="zh-CN" altLang="en-US" sz="1400" dirty="0" smtClean="0">
                <a:solidFill>
                  <a:schemeClr val="tx1"/>
                </a:solidFill>
                <a:latin typeface="微软雅黑" pitchFamily="34" charset="-122"/>
                <a:ea typeface="微软雅黑" pitchFamily="34" charset="-122"/>
              </a:rPr>
              <a:t>使用工位</a:t>
            </a:r>
            <a:endParaRPr lang="en-US" altLang="zh-CN" sz="1400" dirty="0" smtClean="0">
              <a:solidFill>
                <a:schemeClr val="tx1"/>
              </a:solidFill>
              <a:latin typeface="微软雅黑" pitchFamily="34" charset="-122"/>
              <a:ea typeface="微软雅黑" pitchFamily="34" charset="-122"/>
            </a:endParaRPr>
          </a:p>
          <a:p>
            <a:pPr algn="ctr">
              <a:buFont typeface="Arial" pitchFamily="34" charset="0"/>
              <a:buChar char="•"/>
            </a:pPr>
            <a:r>
              <a:rPr lang="zh-CN" altLang="en-US" sz="1400" dirty="0" smtClean="0">
                <a:solidFill>
                  <a:schemeClr val="tx1"/>
                </a:solidFill>
                <a:latin typeface="微软雅黑" pitchFamily="34" charset="-122"/>
                <a:ea typeface="微软雅黑" pitchFamily="34" charset="-122"/>
              </a:rPr>
              <a:t>单车用量</a:t>
            </a:r>
            <a:endParaRPr lang="en-US" altLang="zh-CN" sz="1400" dirty="0" smtClean="0">
              <a:solidFill>
                <a:schemeClr val="tx1"/>
              </a:solidFill>
              <a:latin typeface="微软雅黑" pitchFamily="34" charset="-122"/>
              <a:ea typeface="微软雅黑" pitchFamily="34" charset="-122"/>
            </a:endParaRPr>
          </a:p>
          <a:p>
            <a:pPr algn="ctr">
              <a:buFont typeface="Arial" pitchFamily="34" charset="0"/>
              <a:buChar char="•"/>
            </a:pPr>
            <a:r>
              <a:rPr lang="zh-CN" altLang="en-US" sz="1400" dirty="0" smtClean="0">
                <a:solidFill>
                  <a:schemeClr val="tx1"/>
                </a:solidFill>
                <a:latin typeface="微软雅黑" pitchFamily="34" charset="-122"/>
                <a:ea typeface="微软雅黑" pitchFamily="34" charset="-122"/>
              </a:rPr>
              <a:t>车型产量</a:t>
            </a:r>
            <a:endParaRPr lang="zh-CN" altLang="en-US" sz="1400" dirty="0">
              <a:solidFill>
                <a:schemeClr val="tx1"/>
              </a:solidFill>
              <a:latin typeface="微软雅黑" pitchFamily="34" charset="-122"/>
              <a:ea typeface="微软雅黑" pitchFamily="34" charset="-122"/>
            </a:endParaRPr>
          </a:p>
        </p:txBody>
      </p:sp>
      <p:sp>
        <p:nvSpPr>
          <p:cNvPr id="20" name="右箭头标注 19"/>
          <p:cNvSpPr/>
          <p:nvPr/>
        </p:nvSpPr>
        <p:spPr>
          <a:xfrm>
            <a:off x="3626020" y="4071942"/>
            <a:ext cx="2143140" cy="2000264"/>
          </a:xfrm>
          <a:prstGeom prst="rightArrowCallout">
            <a:avLst>
              <a:gd name="adj1" fmla="val 29354"/>
              <a:gd name="adj2" fmla="val 26632"/>
              <a:gd name="adj3" fmla="val 10579"/>
              <a:gd name="adj4" fmla="val 85213"/>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smtClean="0">
                <a:solidFill>
                  <a:schemeClr val="tx1"/>
                </a:solidFill>
                <a:latin typeface="微软雅黑" pitchFamily="34" charset="-122"/>
                <a:ea typeface="微软雅黑" pitchFamily="34" charset="-122"/>
              </a:rPr>
              <a:t>操作过程监控</a:t>
            </a:r>
            <a:endParaRPr lang="en-US" altLang="zh-CN" b="1"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配送平均操作时间</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投卡平均操作时间</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停顿起步平均时间</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回收空箱平均时间</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无作业行驶速度</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作业行驶速度</a:t>
            </a:r>
            <a:endParaRPr lang="zh-CN" altLang="en-US" sz="1400" dirty="0">
              <a:solidFill>
                <a:schemeClr val="tx1"/>
              </a:solidFill>
              <a:latin typeface="微软雅黑" pitchFamily="34" charset="-122"/>
              <a:ea typeface="微软雅黑" pitchFamily="34" charset="-122"/>
            </a:endParaRPr>
          </a:p>
        </p:txBody>
      </p:sp>
      <p:sp>
        <p:nvSpPr>
          <p:cNvPr id="21" name="右箭头标注 20"/>
          <p:cNvSpPr/>
          <p:nvPr/>
        </p:nvSpPr>
        <p:spPr>
          <a:xfrm>
            <a:off x="5840598" y="4071942"/>
            <a:ext cx="2143140" cy="2000264"/>
          </a:xfrm>
          <a:prstGeom prst="rightArrowCallout">
            <a:avLst>
              <a:gd name="adj1" fmla="val 28266"/>
              <a:gd name="adj2" fmla="val 26632"/>
              <a:gd name="adj3" fmla="val 11123"/>
              <a:gd name="adj4" fmla="val 84639"/>
            </a:avLst>
          </a:prstGeom>
          <a:gradFill flip="none" rotWithShape="1">
            <a:gsLst>
              <a:gs pos="0">
                <a:schemeClr val="accent5">
                  <a:lumMod val="90000"/>
                  <a:shade val="30000"/>
                  <a:satMod val="115000"/>
                </a:schemeClr>
              </a:gs>
              <a:gs pos="50000">
                <a:schemeClr val="accent5">
                  <a:lumMod val="90000"/>
                  <a:shade val="67500"/>
                  <a:satMod val="115000"/>
                </a:schemeClr>
              </a:gs>
              <a:gs pos="100000">
                <a:schemeClr val="accent5">
                  <a:lumMod val="9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数据计算</a:t>
            </a:r>
            <a:endParaRPr lang="en-US" altLang="zh-CN"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algn="l">
              <a:buFont typeface="Arial" pitchFamily="34" charset="0"/>
              <a:buChar char="•"/>
            </a:pPr>
            <a:r>
              <a:rPr lang="zh-CN" altLang="en-US" sz="1400" dirty="0" smtClean="0">
                <a:solidFill>
                  <a:schemeClr val="bg1"/>
                </a:solidFill>
                <a:latin typeface="微软雅黑" pitchFamily="34" charset="-122"/>
                <a:ea typeface="微软雅黑" pitchFamily="34" charset="-122"/>
              </a:rPr>
              <a:t>看板卡投入数量</a:t>
            </a:r>
            <a:endParaRPr lang="en-US" altLang="zh-CN" sz="1400" dirty="0" smtClean="0">
              <a:solidFill>
                <a:schemeClr val="bg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bg1"/>
                </a:solidFill>
                <a:latin typeface="微软雅黑" pitchFamily="34" charset="-122"/>
                <a:ea typeface="微软雅黑" pitchFamily="34" charset="-122"/>
              </a:rPr>
              <a:t>单位时间配送箱数</a:t>
            </a:r>
            <a:endParaRPr lang="en-US" altLang="zh-CN" sz="1400" dirty="0" smtClean="0">
              <a:solidFill>
                <a:schemeClr val="bg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bg1"/>
                </a:solidFill>
                <a:latin typeface="微软雅黑" pitchFamily="34" charset="-122"/>
                <a:ea typeface="微软雅黑" pitchFamily="34" charset="-122"/>
              </a:rPr>
              <a:t>配送线路条数</a:t>
            </a:r>
            <a:endParaRPr lang="en-US" altLang="zh-CN" sz="1400" dirty="0" smtClean="0">
              <a:solidFill>
                <a:schemeClr val="bg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bg1"/>
                </a:solidFill>
                <a:latin typeface="微软雅黑" pitchFamily="34" charset="-122"/>
                <a:ea typeface="微软雅黑" pitchFamily="34" charset="-122"/>
              </a:rPr>
              <a:t>人员设备需求</a:t>
            </a:r>
            <a:endParaRPr lang="zh-CN" altLang="en-US" sz="1400" dirty="0">
              <a:solidFill>
                <a:schemeClr val="bg1"/>
              </a:solidFill>
              <a:latin typeface="微软雅黑" pitchFamily="34" charset="-122"/>
              <a:ea typeface="微软雅黑" pitchFamily="34" charset="-122"/>
            </a:endParaRPr>
          </a:p>
        </p:txBody>
      </p:sp>
      <p:sp>
        <p:nvSpPr>
          <p:cNvPr id="22" name="五边形 21"/>
          <p:cNvSpPr/>
          <p:nvPr/>
        </p:nvSpPr>
        <p:spPr>
          <a:xfrm>
            <a:off x="8055176" y="4071942"/>
            <a:ext cx="1857356" cy="2000264"/>
          </a:xfrm>
          <a:prstGeom prst="homePlate">
            <a:avLst>
              <a:gd name="adj" fmla="val 0"/>
            </a:avLst>
          </a:prstGeom>
          <a:gradFill flip="none" rotWithShape="1">
            <a:gsLst>
              <a:gs pos="0">
                <a:srgbClr val="FF9999">
                  <a:shade val="30000"/>
                  <a:satMod val="115000"/>
                </a:srgbClr>
              </a:gs>
              <a:gs pos="50000">
                <a:srgbClr val="FF9999">
                  <a:shade val="67500"/>
                  <a:satMod val="115000"/>
                </a:srgbClr>
              </a:gs>
              <a:gs pos="100000">
                <a:srgbClr val="FF9999">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tx1"/>
                </a:solidFill>
                <a:latin typeface="微软雅黑" pitchFamily="34" charset="-122"/>
                <a:ea typeface="微软雅黑" pitchFamily="34" charset="-122"/>
              </a:rPr>
              <a:t>实施</a:t>
            </a:r>
            <a:endParaRPr lang="en-US" altLang="zh-CN" b="1"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制作看板卡</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维护线边标签</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制作作业指导书</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线路目视化</a:t>
            </a:r>
            <a:endParaRPr lang="en-US" altLang="zh-CN" sz="1400" dirty="0" smtClean="0">
              <a:solidFill>
                <a:schemeClr val="tx1"/>
              </a:solidFill>
              <a:latin typeface="微软雅黑" pitchFamily="34" charset="-122"/>
              <a:ea typeface="微软雅黑" pitchFamily="34" charset="-122"/>
            </a:endParaRPr>
          </a:p>
          <a:p>
            <a:pPr algn="l">
              <a:buFont typeface="Arial" pitchFamily="34" charset="0"/>
              <a:buChar char="•"/>
            </a:pPr>
            <a:r>
              <a:rPr lang="zh-CN" altLang="en-US" sz="1400" dirty="0" smtClean="0">
                <a:solidFill>
                  <a:schemeClr val="tx1"/>
                </a:solidFill>
                <a:latin typeface="微软雅黑" pitchFamily="34" charset="-122"/>
                <a:ea typeface="微软雅黑" pitchFamily="34" charset="-122"/>
              </a:rPr>
              <a:t>人员设备准备培训</a:t>
            </a:r>
            <a:endParaRPr lang="zh-CN" altLang="en-US" sz="1400" dirty="0">
              <a:solidFill>
                <a:schemeClr val="tx1"/>
              </a:solidFill>
              <a:latin typeface="微软雅黑" pitchFamily="34" charset="-122"/>
              <a:ea typeface="微软雅黑" pitchFamily="34" charset="-122"/>
            </a:endParaRPr>
          </a:p>
        </p:txBody>
      </p:sp>
      <p:sp>
        <p:nvSpPr>
          <p:cNvPr id="23" name="等腰三角形 22"/>
          <p:cNvSpPr/>
          <p:nvPr/>
        </p:nvSpPr>
        <p:spPr>
          <a:xfrm>
            <a:off x="2411574" y="1357298"/>
            <a:ext cx="6357982" cy="2357454"/>
          </a:xfrm>
          <a:prstGeom prst="triangl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CN" altLang="en-US" sz="2000" b="1" dirty="0" smtClean="0">
                <a:solidFill>
                  <a:schemeClr val="tx1"/>
                </a:solidFill>
                <a:latin typeface="微软雅黑" pitchFamily="34" charset="-122"/>
                <a:ea typeface="微软雅黑" pitchFamily="34" charset="-122"/>
              </a:rPr>
              <a:t>①</a:t>
            </a:r>
            <a:r>
              <a:rPr lang="en-US" altLang="zh-CN" sz="2000" b="1" dirty="0" smtClean="0">
                <a:solidFill>
                  <a:schemeClr val="tx1"/>
                </a:solidFill>
                <a:latin typeface="微软雅黑" pitchFamily="34" charset="-122"/>
                <a:ea typeface="微软雅黑" pitchFamily="34" charset="-122"/>
              </a:rPr>
              <a:t>.</a:t>
            </a:r>
            <a:r>
              <a:rPr lang="zh-CN" altLang="en-US" sz="2000" b="1" dirty="0" smtClean="0">
                <a:solidFill>
                  <a:schemeClr val="tx1"/>
                </a:solidFill>
                <a:latin typeface="微软雅黑" pitchFamily="34" charset="-122"/>
                <a:ea typeface="微软雅黑" pitchFamily="34" charset="-122"/>
              </a:rPr>
              <a:t>形成各环节工作节拍</a:t>
            </a:r>
            <a:endParaRPr lang="en-US" altLang="zh-CN" sz="2000" b="1" dirty="0" smtClean="0">
              <a:solidFill>
                <a:schemeClr val="tx1"/>
              </a:solidFill>
              <a:latin typeface="微软雅黑" pitchFamily="34" charset="-122"/>
              <a:ea typeface="微软雅黑" pitchFamily="34" charset="-122"/>
            </a:endParaRPr>
          </a:p>
          <a:p>
            <a:r>
              <a:rPr lang="en-US" altLang="zh-CN" sz="400" b="1" dirty="0" smtClean="0">
                <a:solidFill>
                  <a:schemeClr val="tx1"/>
                </a:solidFill>
                <a:latin typeface="微软雅黑" pitchFamily="34" charset="-122"/>
                <a:ea typeface="微软雅黑" pitchFamily="34" charset="-122"/>
              </a:rPr>
              <a:t>    </a:t>
            </a:r>
          </a:p>
          <a:p>
            <a:r>
              <a:rPr lang="zh-CN" altLang="en-US" sz="2000" b="1" dirty="0" smtClean="0">
                <a:solidFill>
                  <a:schemeClr val="tx1"/>
                </a:solidFill>
                <a:latin typeface="微软雅黑" pitchFamily="34" charset="-122"/>
                <a:ea typeface="微软雅黑" pitchFamily="34" charset="-122"/>
              </a:rPr>
              <a:t>②</a:t>
            </a:r>
            <a:r>
              <a:rPr lang="en-US" altLang="zh-CN" sz="2000" b="1" dirty="0" smtClean="0">
                <a:solidFill>
                  <a:schemeClr val="tx1"/>
                </a:solidFill>
                <a:latin typeface="微软雅黑" pitchFamily="34" charset="-122"/>
                <a:ea typeface="微软雅黑" pitchFamily="34" charset="-122"/>
              </a:rPr>
              <a:t>.</a:t>
            </a:r>
            <a:r>
              <a:rPr lang="zh-CN" altLang="en-US" sz="2000" b="1" dirty="0" smtClean="0">
                <a:solidFill>
                  <a:schemeClr val="tx1"/>
                </a:solidFill>
                <a:latin typeface="微软雅黑" pitchFamily="34" charset="-122"/>
                <a:ea typeface="微软雅黑" pitchFamily="34" charset="-122"/>
              </a:rPr>
              <a:t>形成安全高效的配送线路</a:t>
            </a:r>
            <a:endParaRPr lang="en-US" altLang="zh-CN" sz="2000" b="1" dirty="0" smtClean="0">
              <a:solidFill>
                <a:schemeClr val="tx1"/>
              </a:solidFill>
              <a:latin typeface="微软雅黑" pitchFamily="34" charset="-122"/>
              <a:ea typeface="微软雅黑" pitchFamily="34" charset="-122"/>
            </a:endParaRPr>
          </a:p>
          <a:p>
            <a:r>
              <a:rPr lang="en-US" altLang="zh-CN" sz="400" b="1" dirty="0" smtClean="0">
                <a:solidFill>
                  <a:schemeClr val="tx1"/>
                </a:solidFill>
                <a:latin typeface="微软雅黑" pitchFamily="34" charset="-122"/>
                <a:ea typeface="微软雅黑" pitchFamily="34" charset="-122"/>
              </a:rPr>
              <a:t>   </a:t>
            </a:r>
          </a:p>
          <a:p>
            <a:r>
              <a:rPr lang="zh-CN" altLang="en-US" sz="2000" b="1" dirty="0" smtClean="0">
                <a:solidFill>
                  <a:schemeClr val="tx1"/>
                </a:solidFill>
                <a:latin typeface="微软雅黑" pitchFamily="34" charset="-122"/>
                <a:ea typeface="微软雅黑" pitchFamily="34" charset="-122"/>
              </a:rPr>
              <a:t>③</a:t>
            </a:r>
            <a:r>
              <a:rPr lang="en-US" altLang="zh-CN" sz="2000" b="1" dirty="0" smtClean="0">
                <a:solidFill>
                  <a:schemeClr val="tx1"/>
                </a:solidFill>
                <a:latin typeface="微软雅黑" pitchFamily="34" charset="-122"/>
                <a:ea typeface="微软雅黑" pitchFamily="34" charset="-122"/>
              </a:rPr>
              <a:t>.</a:t>
            </a:r>
            <a:r>
              <a:rPr lang="zh-CN" altLang="en-US" sz="2000" b="1" dirty="0" smtClean="0">
                <a:solidFill>
                  <a:schemeClr val="tx1"/>
                </a:solidFill>
                <a:latin typeface="微软雅黑" pitchFamily="34" charset="-122"/>
                <a:ea typeface="微软雅黑" pitchFamily="34" charset="-122"/>
              </a:rPr>
              <a:t>人员工作效率设备利用率最大化</a:t>
            </a:r>
            <a:endParaRPr lang="zh-CN" altLang="en-US" sz="2000" b="1" dirty="0">
              <a:solidFill>
                <a:schemeClr val="tx1"/>
              </a:solidFill>
              <a:latin typeface="微软雅黑" pitchFamily="34" charset="-122"/>
              <a:ea typeface="微软雅黑" pitchFamily="34" charset="-122"/>
            </a:endParaRPr>
          </a:p>
        </p:txBody>
      </p:sp>
      <p:pic>
        <p:nvPicPr>
          <p:cNvPr id="24" name="Picture 2" descr="C:\Documents and Settings\foton\My Documents\My Pictures\35507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9136" y="1285860"/>
            <a:ext cx="2071702" cy="785818"/>
          </a:xfrm>
          <a:prstGeom prst="ellipse">
            <a:avLst/>
          </a:prstGeom>
          <a:ln>
            <a:noFill/>
          </a:ln>
          <a:effectLst>
            <a:softEdge rad="112500"/>
          </a:effectLst>
        </p:spPr>
      </p:pic>
      <p:cxnSp>
        <p:nvCxnSpPr>
          <p:cNvPr id="10" name="直接连接符 11"/>
          <p:cNvCxnSpPr>
            <a:cxnSpLocks noChangeShapeType="1"/>
          </p:cNvCxnSpPr>
          <p:nvPr/>
        </p:nvCxnSpPr>
        <p:spPr bwMode="auto">
          <a:xfrm>
            <a:off x="3547528" y="1240654"/>
            <a:ext cx="8280400" cy="0"/>
          </a:xfrm>
          <a:prstGeom prst="line">
            <a:avLst/>
          </a:prstGeom>
          <a:noFill/>
          <a:ln w="25400" algn="ctr">
            <a:solidFill>
              <a:srgbClr val="336699"/>
            </a:solidFill>
            <a:round/>
            <a:headEnd/>
            <a:tailEnd/>
          </a:ln>
        </p:spPr>
      </p:cxnSp>
      <p:sp>
        <p:nvSpPr>
          <p:cNvPr id="11" name="Rectangle 472"/>
          <p:cNvSpPr>
            <a:spLocks noChangeArrowheads="1"/>
          </p:cNvSpPr>
          <p:nvPr/>
        </p:nvSpPr>
        <p:spPr bwMode="auto">
          <a:xfrm>
            <a:off x="383907" y="898833"/>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502557" y="918807"/>
            <a:ext cx="3161628" cy="323165"/>
          </a:xfrm>
          <a:prstGeom prst="rect">
            <a:avLst/>
          </a:prstGeom>
          <a:noFill/>
          <a:ln w="9525" algn="ctr">
            <a:noFill/>
            <a:miter lim="800000"/>
            <a:headEnd/>
            <a:tailEnd/>
          </a:ln>
          <a:effectLst/>
        </p:spPr>
        <p:txBody>
          <a:bodyPr wrap="square">
            <a:spAutoFit/>
          </a:bodyPr>
          <a:lstStyle/>
          <a:p>
            <a:pPr algn="l">
              <a:spcBef>
                <a:spcPct val="50000"/>
              </a:spcBef>
            </a:pPr>
            <a:r>
              <a:rPr lang="en-US" altLang="zh-CN" sz="1500" b="1" dirty="0" smtClean="0">
                <a:solidFill>
                  <a:schemeClr val="bg1"/>
                </a:solidFill>
                <a:latin typeface="微软雅黑" pitchFamily="34" charset="-122"/>
                <a:ea typeface="微软雅黑" pitchFamily="34" charset="-122"/>
              </a:rPr>
              <a:t>3.</a:t>
            </a:r>
            <a:r>
              <a:rPr lang="zh-CN" altLang="en-US" sz="1500" b="1" dirty="0" smtClean="0">
                <a:solidFill>
                  <a:schemeClr val="bg1"/>
                </a:solidFill>
                <a:latin typeface="微软雅黑" pitchFamily="34" charset="-122"/>
                <a:ea typeface="微软雅黑" pitchFamily="34" charset="-122"/>
              </a:rPr>
              <a:t>看</a:t>
            </a:r>
            <a:r>
              <a:rPr lang="zh-CN" altLang="en-US" sz="1500" b="1" dirty="0" smtClean="0">
                <a:solidFill>
                  <a:schemeClr val="bg1"/>
                </a:solidFill>
                <a:latin typeface="微软雅黑" pitchFamily="34" charset="-122"/>
                <a:ea typeface="微软雅黑" pitchFamily="34" charset="-122"/>
              </a:rPr>
              <a:t>板拉动设计过程及目标</a:t>
            </a:r>
            <a:endParaRPr lang="zh-CN" altLang="en-US" sz="1500" b="1" dirty="0">
              <a:solidFill>
                <a:schemeClr val="bg1"/>
              </a:solidFill>
              <a:latin typeface="微软雅黑" pitchFamily="34" charset="-122"/>
              <a:ea typeface="微软雅黑" pitchFamily="34" charset="-122"/>
            </a:endParaRPr>
          </a:p>
        </p:txBody>
      </p:sp>
      <p:sp>
        <p:nvSpPr>
          <p:cNvPr id="12" name="矩形 11"/>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05160" y="1669815"/>
            <a:ext cx="7549407" cy="547502"/>
          </a:xfrm>
          <a:prstGeom prst="roundRect">
            <a:avLst/>
          </a:prstGeom>
          <a:effectLst>
            <a:glow rad="63500">
              <a:schemeClr val="accent4">
                <a:satMod val="175000"/>
                <a:alpha val="40000"/>
              </a:schemeClr>
            </a:glow>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l"/>
            <a:r>
              <a:rPr lang="en-US" altLang="zh-CN" sz="1600" b="1" dirty="0" smtClean="0">
                <a:solidFill>
                  <a:schemeClr val="bg1"/>
                </a:solidFill>
                <a:latin typeface="微软雅黑" pitchFamily="34" charset="-122"/>
                <a:ea typeface="微软雅黑" pitchFamily="34" charset="-122"/>
              </a:rPr>
              <a:t>4.1</a:t>
            </a:r>
            <a:r>
              <a:rPr lang="zh-CN" altLang="en-US" sz="1600" b="1" dirty="0" smtClean="0">
                <a:solidFill>
                  <a:schemeClr val="bg1"/>
                </a:solidFill>
                <a:latin typeface="微软雅黑" pitchFamily="34" charset="-122"/>
                <a:ea typeface="微软雅黑" pitchFamily="34" charset="-122"/>
              </a:rPr>
              <a:t> 基本信息：零件号、零件名称、供应商。</a:t>
            </a:r>
            <a:endParaRPr lang="zh-CN" altLang="en-US" sz="1600" b="1" dirty="0">
              <a:solidFill>
                <a:schemeClr val="bg1"/>
              </a:solidFill>
              <a:latin typeface="微软雅黑" pitchFamily="34" charset="-122"/>
              <a:ea typeface="微软雅黑" pitchFamily="34" charset="-122"/>
            </a:endParaRPr>
          </a:p>
        </p:txBody>
      </p:sp>
      <p:sp>
        <p:nvSpPr>
          <p:cNvPr id="9" name="圆角矩形 8"/>
          <p:cNvSpPr/>
          <p:nvPr/>
        </p:nvSpPr>
        <p:spPr>
          <a:xfrm>
            <a:off x="427452" y="2562698"/>
            <a:ext cx="7543879" cy="893135"/>
          </a:xfrm>
          <a:prstGeom prst="roundRect">
            <a:avLst/>
          </a:prstGeom>
          <a:solidFill>
            <a:srgbClr val="92D050"/>
          </a:solidFill>
          <a:effectLst>
            <a:glow rad="63500">
              <a:schemeClr val="accent4">
                <a:satMod val="175000"/>
                <a:alpha val="40000"/>
              </a:scheme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smtClean="0">
                <a:solidFill>
                  <a:schemeClr val="tx1"/>
                </a:solidFill>
                <a:latin typeface="微软雅黑" pitchFamily="34" charset="-122"/>
                <a:ea typeface="微软雅黑" pitchFamily="34" charset="-122"/>
              </a:rPr>
              <a:t>4.2</a:t>
            </a:r>
            <a:r>
              <a:rPr lang="zh-CN" altLang="en-US" sz="1600" b="1" dirty="0" smtClean="0">
                <a:solidFill>
                  <a:schemeClr val="tx1"/>
                </a:solidFill>
                <a:latin typeface="微软雅黑" pitchFamily="34" charset="-122"/>
                <a:ea typeface="微软雅黑" pitchFamily="34" charset="-122"/>
              </a:rPr>
              <a:t> 内部物流信息：供货模式、存储库位、配送模式、配送路线、看板卡号、存放方式、配送路径、配送器具、转运员、看板数量。</a:t>
            </a:r>
            <a:endParaRPr lang="zh-CN" altLang="en-US" sz="1600" b="1" dirty="0">
              <a:solidFill>
                <a:schemeClr val="tx1"/>
              </a:solidFill>
              <a:latin typeface="微软雅黑" pitchFamily="34" charset="-122"/>
              <a:ea typeface="微软雅黑" pitchFamily="34" charset="-122"/>
            </a:endParaRPr>
          </a:p>
        </p:txBody>
      </p:sp>
      <p:sp>
        <p:nvSpPr>
          <p:cNvPr id="11" name="圆角矩形 10"/>
          <p:cNvSpPr/>
          <p:nvPr/>
        </p:nvSpPr>
        <p:spPr>
          <a:xfrm>
            <a:off x="445620" y="4932630"/>
            <a:ext cx="7536468" cy="1063255"/>
          </a:xfrm>
          <a:prstGeom prst="roundRect">
            <a:avLst/>
          </a:prstGeom>
          <a:solidFill>
            <a:srgbClr val="FF9999"/>
          </a:solidFill>
          <a:effectLst>
            <a:glow rad="63500">
              <a:schemeClr val="accent4">
                <a:satMod val="175000"/>
                <a:alpha val="40000"/>
              </a:scheme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smtClean="0">
                <a:solidFill>
                  <a:schemeClr val="tx1"/>
                </a:solidFill>
                <a:latin typeface="微软雅黑" pitchFamily="34" charset="-122"/>
                <a:ea typeface="微软雅黑" pitchFamily="34" charset="-122"/>
              </a:rPr>
              <a:t>4.4</a:t>
            </a:r>
            <a:r>
              <a:rPr lang="zh-CN" altLang="en-US" sz="1600" b="1" dirty="0" smtClean="0">
                <a:solidFill>
                  <a:schemeClr val="tx1"/>
                </a:solidFill>
                <a:latin typeface="微软雅黑" pitchFamily="34" charset="-122"/>
                <a:ea typeface="微软雅黑" pitchFamily="34" charset="-122"/>
              </a:rPr>
              <a:t>包装信息</a:t>
            </a:r>
            <a:r>
              <a:rPr lang="zh-CN" altLang="en-US" sz="1600" b="1" dirty="0">
                <a:solidFill>
                  <a:schemeClr val="tx1"/>
                </a:solidFill>
                <a:latin typeface="微软雅黑" pitchFamily="34" charset="-122"/>
                <a:ea typeface="微软雅黑" pitchFamily="34" charset="-122"/>
              </a:rPr>
              <a:t>：</a:t>
            </a:r>
            <a:r>
              <a:rPr lang="zh-CN" altLang="en-US" sz="1600" b="1" dirty="0" smtClean="0">
                <a:solidFill>
                  <a:schemeClr val="tx1"/>
                </a:solidFill>
                <a:latin typeface="微软雅黑" pitchFamily="34" charset="-122"/>
                <a:ea typeface="微软雅黑" pitchFamily="34" charset="-122"/>
              </a:rPr>
              <a:t>运输包装类型、运输包装尺寸、运输包装数量、上线包装类型、上线包装尺寸、上线包装数量。</a:t>
            </a:r>
            <a:endParaRPr lang="zh-CN" altLang="en-US" sz="1600" b="1" dirty="0">
              <a:solidFill>
                <a:schemeClr val="tx1"/>
              </a:solidFill>
              <a:latin typeface="微软雅黑" pitchFamily="34" charset="-122"/>
              <a:ea typeface="微软雅黑" pitchFamily="34" charset="-122"/>
            </a:endParaRPr>
          </a:p>
        </p:txBody>
      </p:sp>
      <p:sp>
        <p:nvSpPr>
          <p:cNvPr id="12" name="圆角矩形 11"/>
          <p:cNvSpPr/>
          <p:nvPr/>
        </p:nvSpPr>
        <p:spPr>
          <a:xfrm>
            <a:off x="436731" y="3842817"/>
            <a:ext cx="7523841" cy="803861"/>
          </a:xfrm>
          <a:prstGeom prst="roundRect">
            <a:avLst/>
          </a:prstGeom>
          <a:solidFill>
            <a:srgbClr val="FF99FF"/>
          </a:solidFill>
          <a:effectLst>
            <a:glow rad="63500">
              <a:schemeClr val="accent4">
                <a:satMod val="175000"/>
                <a:alpha val="40000"/>
              </a:scheme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b="1" dirty="0" smtClean="0">
                <a:solidFill>
                  <a:schemeClr val="tx1"/>
                </a:solidFill>
                <a:latin typeface="微软雅黑" pitchFamily="34" charset="-122"/>
                <a:ea typeface="微软雅黑" pitchFamily="34" charset="-122"/>
              </a:rPr>
              <a:t>4.3</a:t>
            </a:r>
            <a:r>
              <a:rPr lang="zh-CN" altLang="en-US" sz="1600" b="1" dirty="0" smtClean="0">
                <a:solidFill>
                  <a:schemeClr val="tx1"/>
                </a:solidFill>
                <a:latin typeface="微软雅黑" pitchFamily="34" charset="-122"/>
                <a:ea typeface="微软雅黑" pitchFamily="34" charset="-122"/>
              </a:rPr>
              <a:t> 装配信息</a:t>
            </a:r>
            <a:r>
              <a:rPr lang="zh-CN" altLang="en-US" sz="1600" b="1" dirty="0">
                <a:solidFill>
                  <a:schemeClr val="tx1"/>
                </a:solidFill>
                <a:latin typeface="微软雅黑" pitchFamily="34" charset="-122"/>
                <a:ea typeface="微软雅黑" pitchFamily="34" charset="-122"/>
              </a:rPr>
              <a:t>：</a:t>
            </a:r>
            <a:r>
              <a:rPr lang="zh-CN" altLang="en-US" sz="1600" b="1" dirty="0" smtClean="0">
                <a:solidFill>
                  <a:schemeClr val="tx1"/>
                </a:solidFill>
                <a:latin typeface="微软雅黑" pitchFamily="34" charset="-122"/>
                <a:ea typeface="微软雅黑" pitchFamily="34" charset="-122"/>
              </a:rPr>
              <a:t>配送工位编码、使用工位名称、线边存量箱数。</a:t>
            </a:r>
            <a:endParaRPr lang="zh-CN" altLang="en-US" sz="1600" b="1" dirty="0">
              <a:solidFill>
                <a:schemeClr val="tx1"/>
              </a:solidFill>
              <a:latin typeface="微软雅黑" pitchFamily="34" charset="-122"/>
              <a:ea typeface="微软雅黑" pitchFamily="34" charset="-122"/>
            </a:endParaRPr>
          </a:p>
        </p:txBody>
      </p:sp>
      <p:cxnSp>
        <p:nvCxnSpPr>
          <p:cNvPr id="15" name="直接连接符 11"/>
          <p:cNvCxnSpPr>
            <a:cxnSpLocks noChangeShapeType="1"/>
          </p:cNvCxnSpPr>
          <p:nvPr/>
        </p:nvCxnSpPr>
        <p:spPr bwMode="auto">
          <a:xfrm flipV="1">
            <a:off x="3152240" y="1251910"/>
            <a:ext cx="8665179" cy="7233"/>
          </a:xfrm>
          <a:prstGeom prst="line">
            <a:avLst/>
          </a:prstGeom>
          <a:noFill/>
          <a:ln w="25400" algn="ctr">
            <a:solidFill>
              <a:srgbClr val="336699"/>
            </a:solidFill>
            <a:round/>
            <a:headEnd/>
            <a:tailEnd/>
          </a:ln>
        </p:spPr>
      </p:cxnSp>
      <p:sp>
        <p:nvSpPr>
          <p:cNvPr id="16" name="Rectangle 472"/>
          <p:cNvSpPr>
            <a:spLocks noChangeArrowheads="1"/>
          </p:cNvSpPr>
          <p:nvPr/>
        </p:nvSpPr>
        <p:spPr bwMode="auto">
          <a:xfrm>
            <a:off x="405421" y="920349"/>
            <a:ext cx="2746569"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7" name="TextBox 59"/>
          <p:cNvSpPr txBox="1">
            <a:spLocks noChangeArrowheads="1"/>
          </p:cNvSpPr>
          <p:nvPr/>
        </p:nvSpPr>
        <p:spPr bwMode="auto">
          <a:xfrm>
            <a:off x="807641" y="921936"/>
            <a:ext cx="1511952" cy="380873"/>
          </a:xfrm>
          <a:prstGeom prst="rect">
            <a:avLst/>
          </a:prstGeom>
          <a:noFill/>
          <a:ln w="9525">
            <a:noFill/>
            <a:miter lim="800000"/>
            <a:headEnd/>
            <a:tailEnd/>
          </a:ln>
        </p:spPr>
        <p:txBody>
          <a:bodyPr wrap="non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r>
              <a:rPr lang="en-US" altLang="zh-CN" sz="1500" dirty="0" smtClean="0">
                <a:solidFill>
                  <a:schemeClr val="bg1"/>
                </a:solidFill>
              </a:rPr>
              <a:t>4.</a:t>
            </a:r>
            <a:r>
              <a:rPr lang="zh-CN" altLang="en-US" sz="1500" dirty="0" smtClean="0">
                <a:solidFill>
                  <a:schemeClr val="bg1"/>
                </a:solidFill>
              </a:rPr>
              <a:t>基础</a:t>
            </a:r>
            <a:r>
              <a:rPr lang="zh-CN" altLang="en-US" sz="1500" dirty="0" smtClean="0">
                <a:solidFill>
                  <a:schemeClr val="bg1"/>
                </a:solidFill>
              </a:rPr>
              <a:t>信息整理</a:t>
            </a:r>
            <a:endParaRPr lang="en-US" altLang="zh-CN" sz="1500" dirty="0">
              <a:solidFill>
                <a:schemeClr val="bg1"/>
              </a:solidFill>
            </a:endParaRPr>
          </a:p>
        </p:txBody>
      </p:sp>
      <p:sp>
        <p:nvSpPr>
          <p:cNvPr id="19" name="矩形 18"/>
          <p:cNvSpPr/>
          <p:nvPr/>
        </p:nvSpPr>
        <p:spPr>
          <a:xfrm>
            <a:off x="3147236" y="925032"/>
            <a:ext cx="8665536" cy="308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tx1"/>
                </a:solidFill>
                <a:latin typeface="微软雅黑" pitchFamily="34" charset="-122"/>
                <a:ea typeface="微软雅黑" pitchFamily="34" charset="-122"/>
              </a:rPr>
              <a:t>基础信息整理是看板卡系统实施的前提和必要条件</a:t>
            </a:r>
            <a:endParaRPr lang="en-US" altLang="zh-CN" sz="1600" b="1" dirty="0" smtClean="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725271" y="1559994"/>
            <a:ext cx="8848164" cy="4662815"/>
          </a:xfrm>
          <a:prstGeom prst="rect">
            <a:avLst/>
          </a:prstGeom>
          <a:noFill/>
        </p:spPr>
        <p:txBody>
          <a:bodyPr wrap="square" rtlCol="0">
            <a:spAutoFit/>
          </a:bodyPr>
          <a:lstStyle/>
          <a:p>
            <a:pPr algn="just">
              <a:lnSpc>
                <a:spcPct val="150000"/>
              </a:lnSpc>
            </a:pPr>
            <a:r>
              <a:rPr lang="en-US" altLang="zh-CN" sz="2200" dirty="0" smtClean="0">
                <a:solidFill>
                  <a:srgbClr val="052781"/>
                </a:solidFill>
                <a:latin typeface="微软雅黑" pitchFamily="34" charset="-122"/>
                <a:ea typeface="微软雅黑" pitchFamily="34" charset="-122"/>
              </a:rPr>
              <a:t>1</a:t>
            </a:r>
            <a:r>
              <a:rPr lang="en-US" altLang="zh-CN" sz="2200" dirty="0" smtClean="0">
                <a:solidFill>
                  <a:srgbClr val="052781"/>
                </a:solidFill>
                <a:latin typeface="微软雅黑" pitchFamily="34" charset="-122"/>
                <a:ea typeface="微软雅黑" pitchFamily="34" charset="-122"/>
              </a:rPr>
              <a:t>.</a:t>
            </a:r>
            <a:r>
              <a:rPr lang="zh-CN" altLang="zh-CN" sz="2200" dirty="0" smtClean="0">
                <a:solidFill>
                  <a:srgbClr val="052781"/>
                </a:solidFill>
                <a:latin typeface="微软雅黑" pitchFamily="34" charset="-122"/>
                <a:ea typeface="微软雅黑" pitchFamily="34" charset="-122"/>
              </a:rPr>
              <a:t>编码</a:t>
            </a:r>
            <a:r>
              <a:rPr lang="zh-CN" altLang="zh-CN" sz="2200" dirty="0" smtClean="0">
                <a:solidFill>
                  <a:srgbClr val="052781"/>
                </a:solidFill>
                <a:latin typeface="微软雅黑" pitchFamily="34" charset="-122"/>
                <a:ea typeface="微软雅黑" pitchFamily="34" charset="-122"/>
              </a:rPr>
              <a:t>构成总共为</a:t>
            </a:r>
            <a:r>
              <a:rPr lang="en-US" altLang="zh-CN" sz="2200" dirty="0" smtClean="0">
                <a:solidFill>
                  <a:srgbClr val="052781"/>
                </a:solidFill>
                <a:latin typeface="微软雅黑" pitchFamily="34" charset="-122"/>
                <a:ea typeface="微软雅黑" pitchFamily="34" charset="-122"/>
              </a:rPr>
              <a:t>4</a:t>
            </a:r>
            <a:r>
              <a:rPr lang="zh-CN" altLang="zh-CN" sz="2200" dirty="0" smtClean="0">
                <a:solidFill>
                  <a:srgbClr val="052781"/>
                </a:solidFill>
                <a:latin typeface="微软雅黑" pitchFamily="34" charset="-122"/>
                <a:ea typeface="微软雅黑" pitchFamily="34" charset="-122"/>
              </a:rPr>
              <a:t>位数，</a:t>
            </a:r>
            <a:r>
              <a:rPr lang="en-US" altLang="zh-CN" sz="2200" dirty="0" smtClean="0">
                <a:solidFill>
                  <a:srgbClr val="052781"/>
                </a:solidFill>
                <a:latin typeface="微软雅黑" pitchFamily="34" charset="-122"/>
                <a:ea typeface="微软雅黑" pitchFamily="34" charset="-122"/>
              </a:rPr>
              <a:t> </a:t>
            </a:r>
            <a:r>
              <a:rPr lang="zh-CN" altLang="zh-CN" sz="2200" dirty="0" smtClean="0">
                <a:solidFill>
                  <a:srgbClr val="052781"/>
                </a:solidFill>
                <a:latin typeface="微软雅黑" pitchFamily="34" charset="-122"/>
                <a:ea typeface="微软雅黑" pitchFamily="34" charset="-122"/>
              </a:rPr>
              <a:t>第一位字母代表的线路，</a:t>
            </a:r>
            <a:r>
              <a:rPr lang="en-US" altLang="zh-CN" sz="2200" dirty="0" smtClean="0">
                <a:solidFill>
                  <a:srgbClr val="052781"/>
                </a:solidFill>
                <a:latin typeface="微软雅黑" pitchFamily="34" charset="-122"/>
                <a:ea typeface="微软雅黑" pitchFamily="34" charset="-122"/>
              </a:rPr>
              <a:t> </a:t>
            </a:r>
            <a:r>
              <a:rPr lang="zh-CN" altLang="zh-CN" sz="2200" dirty="0" smtClean="0">
                <a:solidFill>
                  <a:srgbClr val="052781"/>
                </a:solidFill>
                <a:latin typeface="微软雅黑" pitchFamily="34" charset="-122"/>
                <a:ea typeface="微软雅黑" pitchFamily="34" charset="-122"/>
              </a:rPr>
              <a:t>第二三四位为数字，从</a:t>
            </a:r>
            <a:r>
              <a:rPr lang="en-US" altLang="zh-CN" sz="2200" dirty="0" smtClean="0">
                <a:solidFill>
                  <a:srgbClr val="052781"/>
                </a:solidFill>
                <a:latin typeface="微软雅黑" pitchFamily="34" charset="-122"/>
                <a:ea typeface="微软雅黑" pitchFamily="34" charset="-122"/>
              </a:rPr>
              <a:t>001</a:t>
            </a:r>
            <a:r>
              <a:rPr lang="zh-CN" altLang="zh-CN" sz="2200" dirty="0" smtClean="0">
                <a:solidFill>
                  <a:srgbClr val="052781"/>
                </a:solidFill>
                <a:latin typeface="微软雅黑" pitchFamily="34" charset="-122"/>
                <a:ea typeface="微软雅黑" pitchFamily="34" charset="-122"/>
              </a:rPr>
              <a:t>开始，依据工位的从小到大的顺序编码，例如：</a:t>
            </a:r>
            <a:r>
              <a:rPr lang="en-US" altLang="zh-CN" sz="2200" dirty="0" smtClean="0">
                <a:solidFill>
                  <a:srgbClr val="052781"/>
                </a:solidFill>
                <a:latin typeface="微软雅黑" pitchFamily="34" charset="-122"/>
                <a:ea typeface="微软雅黑" pitchFamily="34" charset="-122"/>
              </a:rPr>
              <a:t>B001</a:t>
            </a:r>
            <a:r>
              <a:rPr lang="zh-CN" altLang="zh-CN" sz="2200" dirty="0" smtClean="0">
                <a:solidFill>
                  <a:srgbClr val="052781"/>
                </a:solidFill>
                <a:latin typeface="微软雅黑" pitchFamily="34" charset="-122"/>
                <a:ea typeface="微软雅黑" pitchFamily="34" charset="-122"/>
              </a:rPr>
              <a:t>中字母</a:t>
            </a:r>
            <a:r>
              <a:rPr lang="en-US" altLang="zh-CN" sz="2200" dirty="0" smtClean="0">
                <a:solidFill>
                  <a:srgbClr val="052781"/>
                </a:solidFill>
                <a:latin typeface="微软雅黑" pitchFamily="34" charset="-122"/>
                <a:ea typeface="微软雅黑" pitchFamily="34" charset="-122"/>
              </a:rPr>
              <a:t>B</a:t>
            </a:r>
            <a:r>
              <a:rPr lang="zh-CN" altLang="zh-CN" sz="2200" dirty="0" smtClean="0">
                <a:solidFill>
                  <a:srgbClr val="052781"/>
                </a:solidFill>
                <a:latin typeface="微软雅黑" pitchFamily="34" charset="-122"/>
                <a:ea typeface="微软雅黑" pitchFamily="34" charset="-122"/>
              </a:rPr>
              <a:t>代表线路</a:t>
            </a:r>
            <a:r>
              <a:rPr lang="en-US" altLang="zh-CN" sz="2200" dirty="0" smtClean="0">
                <a:solidFill>
                  <a:srgbClr val="052781"/>
                </a:solidFill>
                <a:latin typeface="微软雅黑" pitchFamily="34" charset="-122"/>
                <a:ea typeface="微软雅黑" pitchFamily="34" charset="-122"/>
              </a:rPr>
              <a:t>3</a:t>
            </a:r>
            <a:r>
              <a:rPr lang="zh-CN" altLang="zh-CN" sz="2200" dirty="0" smtClean="0">
                <a:solidFill>
                  <a:srgbClr val="052781"/>
                </a:solidFill>
                <a:latin typeface="微软雅黑" pitchFamily="34" charset="-122"/>
                <a:ea typeface="微软雅黑" pitchFamily="34" charset="-122"/>
              </a:rPr>
              <a:t>，</a:t>
            </a:r>
            <a:r>
              <a:rPr lang="en-US" altLang="zh-CN" sz="2200" dirty="0" smtClean="0">
                <a:solidFill>
                  <a:srgbClr val="052781"/>
                </a:solidFill>
                <a:latin typeface="微软雅黑" pitchFamily="34" charset="-122"/>
                <a:ea typeface="微软雅黑" pitchFamily="34" charset="-122"/>
              </a:rPr>
              <a:t>001</a:t>
            </a:r>
            <a:r>
              <a:rPr lang="zh-CN" altLang="zh-CN" sz="2200" dirty="0" smtClean="0">
                <a:solidFill>
                  <a:srgbClr val="052781"/>
                </a:solidFill>
                <a:latin typeface="微软雅黑" pitchFamily="34" charset="-122"/>
                <a:ea typeface="微软雅黑" pitchFamily="34" charset="-122"/>
              </a:rPr>
              <a:t>对应吊装</a:t>
            </a:r>
            <a:r>
              <a:rPr lang="en-US" altLang="zh-CN" sz="2200" dirty="0" smtClean="0">
                <a:solidFill>
                  <a:srgbClr val="052781"/>
                </a:solidFill>
                <a:latin typeface="微软雅黑" pitchFamily="34" charset="-122"/>
                <a:ea typeface="微软雅黑" pitchFamily="34" charset="-122"/>
              </a:rPr>
              <a:t>01</a:t>
            </a:r>
            <a:r>
              <a:rPr lang="zh-CN" altLang="zh-CN" sz="2200" dirty="0" smtClean="0">
                <a:solidFill>
                  <a:srgbClr val="052781"/>
                </a:solidFill>
                <a:latin typeface="微软雅黑" pitchFamily="34" charset="-122"/>
                <a:ea typeface="微软雅黑" pitchFamily="34" charset="-122"/>
              </a:rPr>
              <a:t>左工位。</a:t>
            </a:r>
          </a:p>
          <a:p>
            <a:pPr algn="just">
              <a:lnSpc>
                <a:spcPct val="150000"/>
              </a:lnSpc>
            </a:pPr>
            <a:r>
              <a:rPr lang="en-US" altLang="zh-CN" sz="2200" dirty="0" smtClean="0">
                <a:solidFill>
                  <a:srgbClr val="052781"/>
                </a:solidFill>
                <a:latin typeface="微软雅黑" pitchFamily="34" charset="-122"/>
                <a:ea typeface="微软雅黑" pitchFamily="34" charset="-122"/>
              </a:rPr>
              <a:t>2</a:t>
            </a:r>
            <a:r>
              <a:rPr lang="en-US" altLang="zh-CN" sz="2200" dirty="0" smtClean="0">
                <a:solidFill>
                  <a:srgbClr val="052781"/>
                </a:solidFill>
                <a:latin typeface="微软雅黑" pitchFamily="34" charset="-122"/>
                <a:ea typeface="微软雅黑" pitchFamily="34" charset="-122"/>
              </a:rPr>
              <a:t>.</a:t>
            </a:r>
            <a:r>
              <a:rPr lang="zh-CN" altLang="zh-CN" sz="2200" dirty="0" smtClean="0">
                <a:solidFill>
                  <a:srgbClr val="052781"/>
                </a:solidFill>
                <a:latin typeface="微软雅黑" pitchFamily="34" charset="-122"/>
                <a:ea typeface="微软雅黑" pitchFamily="34" charset="-122"/>
              </a:rPr>
              <a:t>看</a:t>
            </a:r>
            <a:r>
              <a:rPr lang="zh-CN" altLang="zh-CN" sz="2200" dirty="0" smtClean="0">
                <a:solidFill>
                  <a:srgbClr val="052781"/>
                </a:solidFill>
                <a:latin typeface="微软雅黑" pitchFamily="34" charset="-122"/>
                <a:ea typeface="微软雅黑" pitchFamily="34" charset="-122"/>
              </a:rPr>
              <a:t>板卡确定的依据为工位、车型和图号，三者中任何一个不同，看板卡卡号就不同；</a:t>
            </a:r>
            <a:r>
              <a:rPr lang="en-US" altLang="zh-CN" sz="2200" dirty="0" smtClean="0">
                <a:solidFill>
                  <a:srgbClr val="052781"/>
                </a:solidFill>
                <a:latin typeface="微软雅黑" pitchFamily="34" charset="-122"/>
                <a:ea typeface="微软雅黑" pitchFamily="34" charset="-122"/>
              </a:rPr>
              <a:t> </a:t>
            </a:r>
            <a:r>
              <a:rPr lang="zh-CN" altLang="zh-CN" sz="2200" dirty="0" smtClean="0">
                <a:solidFill>
                  <a:srgbClr val="052781"/>
                </a:solidFill>
                <a:latin typeface="微软雅黑" pitchFamily="34" charset="-122"/>
                <a:ea typeface="微软雅黑" pitchFamily="34" charset="-122"/>
              </a:rPr>
              <a:t>如果同图号同车型同工位使用但为不同供应商，</a:t>
            </a:r>
            <a:r>
              <a:rPr lang="en-US" altLang="zh-CN" sz="2200" dirty="0" smtClean="0">
                <a:solidFill>
                  <a:srgbClr val="052781"/>
                </a:solidFill>
                <a:latin typeface="微软雅黑" pitchFamily="34" charset="-122"/>
                <a:ea typeface="微软雅黑" pitchFamily="34" charset="-122"/>
              </a:rPr>
              <a:t> </a:t>
            </a:r>
            <a:r>
              <a:rPr lang="zh-CN" altLang="zh-CN" sz="2200" dirty="0" smtClean="0">
                <a:solidFill>
                  <a:srgbClr val="052781"/>
                </a:solidFill>
                <a:latin typeface="微软雅黑" pitchFamily="34" charset="-122"/>
                <a:ea typeface="微软雅黑" pitchFamily="34" charset="-122"/>
              </a:rPr>
              <a:t>意味着在</a:t>
            </a:r>
            <a:r>
              <a:rPr lang="en-US" altLang="zh-CN" sz="2200" dirty="0" smtClean="0">
                <a:solidFill>
                  <a:srgbClr val="052781"/>
                </a:solidFill>
                <a:latin typeface="微软雅黑" pitchFamily="34" charset="-122"/>
                <a:ea typeface="微软雅黑" pitchFamily="34" charset="-122"/>
              </a:rPr>
              <a:t>RDC</a:t>
            </a:r>
            <a:r>
              <a:rPr lang="zh-CN" altLang="zh-CN" sz="2200" dirty="0" smtClean="0">
                <a:solidFill>
                  <a:srgbClr val="052781"/>
                </a:solidFill>
                <a:latin typeface="微软雅黑" pitchFamily="34" charset="-122"/>
                <a:ea typeface="微软雅黑" pitchFamily="34" charset="-122"/>
              </a:rPr>
              <a:t>仓位地址不同，但是看板卡编码一样。</a:t>
            </a:r>
          </a:p>
          <a:p>
            <a:pPr algn="just">
              <a:lnSpc>
                <a:spcPct val="150000"/>
              </a:lnSpc>
            </a:pPr>
            <a:r>
              <a:rPr lang="en-US" altLang="zh-CN" sz="2200" dirty="0" smtClean="0">
                <a:solidFill>
                  <a:srgbClr val="052781"/>
                </a:solidFill>
                <a:latin typeface="微软雅黑" pitchFamily="34" charset="-122"/>
                <a:ea typeface="微软雅黑" pitchFamily="34" charset="-122"/>
              </a:rPr>
              <a:t>3</a:t>
            </a:r>
            <a:r>
              <a:rPr lang="en-US" altLang="zh-CN" sz="2200" dirty="0" smtClean="0">
                <a:solidFill>
                  <a:srgbClr val="052781"/>
                </a:solidFill>
                <a:latin typeface="微软雅黑" pitchFamily="34" charset="-122"/>
                <a:ea typeface="微软雅黑" pitchFamily="34" charset="-122"/>
              </a:rPr>
              <a:t>.</a:t>
            </a:r>
            <a:r>
              <a:rPr lang="zh-CN" altLang="zh-CN" sz="2200" dirty="0" smtClean="0">
                <a:solidFill>
                  <a:srgbClr val="052781"/>
                </a:solidFill>
                <a:latin typeface="微软雅黑" pitchFamily="34" charset="-122"/>
                <a:ea typeface="微软雅黑" pitchFamily="34" charset="-122"/>
              </a:rPr>
              <a:t>新增</a:t>
            </a:r>
            <a:r>
              <a:rPr lang="zh-CN" altLang="zh-CN" sz="2200" dirty="0" smtClean="0">
                <a:solidFill>
                  <a:srgbClr val="052781"/>
                </a:solidFill>
                <a:latin typeface="微软雅黑" pitchFamily="34" charset="-122"/>
                <a:ea typeface="微软雅黑" pitchFamily="34" charset="-122"/>
              </a:rPr>
              <a:t>品种看板卡的确定方法：先确定线路，即字母，然后根据品种的多少在原看板卡的序号上进行数字的顺延即可。</a:t>
            </a:r>
          </a:p>
          <a:p>
            <a:pPr algn="just">
              <a:lnSpc>
                <a:spcPct val="150000"/>
              </a:lnSpc>
            </a:pPr>
            <a:r>
              <a:rPr lang="en-US" altLang="zh-CN" sz="2200" dirty="0" smtClean="0">
                <a:solidFill>
                  <a:srgbClr val="052781"/>
                </a:solidFill>
                <a:latin typeface="微软雅黑" pitchFamily="34" charset="-122"/>
                <a:ea typeface="微软雅黑" pitchFamily="34" charset="-122"/>
              </a:rPr>
              <a:t>4</a:t>
            </a:r>
            <a:r>
              <a:rPr lang="en-US" altLang="zh-CN" sz="2200" dirty="0" smtClean="0">
                <a:solidFill>
                  <a:srgbClr val="052781"/>
                </a:solidFill>
                <a:latin typeface="微软雅黑" pitchFamily="34" charset="-122"/>
                <a:ea typeface="微软雅黑" pitchFamily="34" charset="-122"/>
              </a:rPr>
              <a:t>.</a:t>
            </a:r>
            <a:r>
              <a:rPr lang="zh-CN" altLang="zh-CN" sz="2200" dirty="0" smtClean="0">
                <a:solidFill>
                  <a:srgbClr val="052781"/>
                </a:solidFill>
                <a:latin typeface="微软雅黑" pitchFamily="34" charset="-122"/>
                <a:ea typeface="微软雅黑" pitchFamily="34" charset="-122"/>
              </a:rPr>
              <a:t>不同</a:t>
            </a:r>
            <a:r>
              <a:rPr lang="zh-CN" altLang="zh-CN" sz="2200" dirty="0" smtClean="0">
                <a:solidFill>
                  <a:srgbClr val="052781"/>
                </a:solidFill>
                <a:latin typeface="微软雅黑" pitchFamily="34" charset="-122"/>
                <a:ea typeface="微软雅黑" pitchFamily="34" charset="-122"/>
              </a:rPr>
              <a:t>看板卡颜色代表不同的车型，例如蓝色代表</a:t>
            </a:r>
            <a:r>
              <a:rPr lang="en-US" altLang="zh-CN" sz="2200" dirty="0" smtClean="0">
                <a:solidFill>
                  <a:srgbClr val="052781"/>
                </a:solidFill>
                <a:latin typeface="微软雅黑" pitchFamily="34" charset="-122"/>
                <a:ea typeface="微软雅黑" pitchFamily="34" charset="-122"/>
              </a:rPr>
              <a:t>PX</a:t>
            </a:r>
            <a:r>
              <a:rPr lang="zh-CN" altLang="zh-CN" sz="2200" dirty="0" smtClean="0">
                <a:solidFill>
                  <a:srgbClr val="052781"/>
                </a:solidFill>
                <a:latin typeface="微软雅黑" pitchFamily="34" charset="-122"/>
                <a:ea typeface="微软雅黑" pitchFamily="34" charset="-122"/>
              </a:rPr>
              <a:t>，红色代表</a:t>
            </a:r>
            <a:r>
              <a:rPr lang="en-US" altLang="zh-CN" sz="2200" dirty="0" smtClean="0">
                <a:solidFill>
                  <a:srgbClr val="052781"/>
                </a:solidFill>
                <a:latin typeface="微软雅黑" pitchFamily="34" charset="-122"/>
                <a:ea typeface="微软雅黑" pitchFamily="34" charset="-122"/>
              </a:rPr>
              <a:t>PM</a:t>
            </a:r>
            <a:r>
              <a:rPr lang="zh-CN" altLang="zh-CN" sz="2200" dirty="0" smtClean="0">
                <a:solidFill>
                  <a:srgbClr val="052781"/>
                </a:solidFill>
                <a:latin typeface="微软雅黑" pitchFamily="34" charset="-122"/>
                <a:ea typeface="微软雅黑" pitchFamily="34" charset="-122"/>
              </a:rPr>
              <a:t>。</a:t>
            </a:r>
            <a:endParaRPr lang="zh-CN" altLang="zh-CN" sz="2200" dirty="0" smtClean="0">
              <a:solidFill>
                <a:srgbClr val="052781"/>
              </a:solidFill>
              <a:latin typeface="微软雅黑" pitchFamily="34" charset="-122"/>
              <a:ea typeface="微软雅黑" pitchFamily="34" charset="-122"/>
            </a:endParaRPr>
          </a:p>
        </p:txBody>
      </p:sp>
      <p:pic>
        <p:nvPicPr>
          <p:cNvPr id="2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51001" y="1485531"/>
            <a:ext cx="1563107" cy="4903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5"/>
          <p:cNvSpPr/>
          <p:nvPr/>
        </p:nvSpPr>
        <p:spPr>
          <a:xfrm>
            <a:off x="1140313" y="3388660"/>
            <a:ext cx="1376978" cy="37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V3/V5</a:t>
            </a:r>
            <a:endParaRPr lang="zh-CN" altLang="en-US" b="1" dirty="0">
              <a:solidFill>
                <a:schemeClr val="tx1"/>
              </a:solidFill>
            </a:endParaRPr>
          </a:p>
        </p:txBody>
      </p:sp>
      <p:cxnSp>
        <p:nvCxnSpPr>
          <p:cNvPr id="7" name="直接连接符 11"/>
          <p:cNvCxnSpPr>
            <a:cxnSpLocks noChangeShapeType="1"/>
          </p:cNvCxnSpPr>
          <p:nvPr/>
        </p:nvCxnSpPr>
        <p:spPr bwMode="auto">
          <a:xfrm>
            <a:off x="3547528" y="1240779"/>
            <a:ext cx="8280400" cy="0"/>
          </a:xfrm>
          <a:prstGeom prst="line">
            <a:avLst/>
          </a:prstGeom>
          <a:noFill/>
          <a:ln w="25400" algn="ctr">
            <a:solidFill>
              <a:srgbClr val="336699"/>
            </a:solidFill>
            <a:round/>
            <a:headEnd/>
            <a:tailEnd/>
          </a:ln>
        </p:spPr>
      </p:cxnSp>
      <p:sp>
        <p:nvSpPr>
          <p:cNvPr id="10" name="Rectangle 472"/>
          <p:cNvSpPr>
            <a:spLocks noChangeArrowheads="1"/>
          </p:cNvSpPr>
          <p:nvPr/>
        </p:nvSpPr>
        <p:spPr bwMode="auto">
          <a:xfrm>
            <a:off x="383907" y="898833"/>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11" name="TextBox 59"/>
          <p:cNvSpPr txBox="1">
            <a:spLocks noChangeArrowheads="1"/>
          </p:cNvSpPr>
          <p:nvPr/>
        </p:nvSpPr>
        <p:spPr bwMode="auto">
          <a:xfrm>
            <a:off x="789497" y="878904"/>
            <a:ext cx="1704313" cy="380873"/>
          </a:xfrm>
          <a:prstGeom prst="rect">
            <a:avLst/>
          </a:prstGeom>
          <a:noFill/>
          <a:ln w="9525">
            <a:noFill/>
            <a:miter lim="800000"/>
            <a:headEnd/>
            <a:tailEnd/>
          </a:ln>
        </p:spPr>
        <p:txBody>
          <a:bodyPr wrap="non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r>
              <a:rPr lang="en-US" altLang="zh-CN" sz="1500" dirty="0" smtClean="0">
                <a:solidFill>
                  <a:schemeClr val="bg1"/>
                </a:solidFill>
              </a:rPr>
              <a:t>5.</a:t>
            </a:r>
            <a:r>
              <a:rPr lang="zh-CN" altLang="en-US" sz="1500" dirty="0" smtClean="0">
                <a:solidFill>
                  <a:schemeClr val="bg1"/>
                </a:solidFill>
              </a:rPr>
              <a:t>看</a:t>
            </a:r>
            <a:r>
              <a:rPr lang="zh-CN" altLang="en-US" sz="1500" dirty="0" smtClean="0">
                <a:solidFill>
                  <a:schemeClr val="bg1"/>
                </a:solidFill>
              </a:rPr>
              <a:t>板卡编码规则</a:t>
            </a:r>
            <a:endParaRPr lang="en-US" altLang="zh-CN" sz="1500" dirty="0">
              <a:solidFill>
                <a:schemeClr val="bg1"/>
              </a:solidFill>
            </a:endParaRPr>
          </a:p>
        </p:txBody>
      </p:sp>
      <p:sp>
        <p:nvSpPr>
          <p:cNvPr id="12" name="矩形 11"/>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8240" y="1276028"/>
            <a:ext cx="1684752" cy="5285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矩形 39"/>
          <p:cNvSpPr>
            <a:spLocks noChangeArrowheads="1"/>
          </p:cNvSpPr>
          <p:nvPr/>
        </p:nvSpPr>
        <p:spPr bwMode="auto">
          <a:xfrm>
            <a:off x="4325164" y="1341077"/>
            <a:ext cx="6390166" cy="523220"/>
          </a:xfrm>
          <a:prstGeom prst="rect">
            <a:avLst/>
          </a:prstGeom>
          <a:solidFill>
            <a:schemeClr val="accent5">
              <a:lumMod val="75000"/>
            </a:schemeClr>
          </a:solid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solidFill>
                  <a:schemeClr val="bg1"/>
                </a:solidFill>
                <a:latin typeface="微软雅黑" pitchFamily="34" charset="-122"/>
                <a:ea typeface="微软雅黑" pitchFamily="34" charset="-122"/>
              </a:rPr>
              <a:t>由</a:t>
            </a:r>
            <a:r>
              <a:rPr lang="en-US" altLang="zh-CN" sz="1400" dirty="0">
                <a:solidFill>
                  <a:schemeClr val="bg1"/>
                </a:solidFill>
                <a:latin typeface="微软雅黑" pitchFamily="34" charset="-122"/>
                <a:ea typeface="微软雅黑" pitchFamily="34" charset="-122"/>
              </a:rPr>
              <a:t>1</a:t>
            </a:r>
            <a:r>
              <a:rPr lang="zh-CN" altLang="en-US" sz="1400" dirty="0">
                <a:solidFill>
                  <a:schemeClr val="bg1"/>
                </a:solidFill>
                <a:latin typeface="微软雅黑" pitchFamily="34" charset="-122"/>
                <a:ea typeface="微软雅黑" pitchFamily="34" charset="-122"/>
              </a:rPr>
              <a:t>位字母和</a:t>
            </a:r>
            <a:r>
              <a:rPr lang="en-US" altLang="zh-CN" sz="1400" dirty="0">
                <a:solidFill>
                  <a:schemeClr val="bg1"/>
                </a:solidFill>
                <a:latin typeface="微软雅黑" pitchFamily="34" charset="-122"/>
                <a:ea typeface="微软雅黑" pitchFamily="34" charset="-122"/>
              </a:rPr>
              <a:t>3</a:t>
            </a:r>
            <a:r>
              <a:rPr lang="zh-CN" altLang="en-US" sz="1400" dirty="0">
                <a:solidFill>
                  <a:schemeClr val="bg1"/>
                </a:solidFill>
                <a:latin typeface="微软雅黑" pitchFamily="34" charset="-122"/>
                <a:ea typeface="微软雅黑" pitchFamily="34" charset="-122"/>
              </a:rPr>
              <a:t>位阿拉伯数字组成，通过字母区分不同的配送路线，阿拉伯数字代表该路线的看板卡</a:t>
            </a:r>
            <a:r>
              <a:rPr lang="zh-CN" altLang="en-US" sz="1400" dirty="0" smtClean="0">
                <a:solidFill>
                  <a:schemeClr val="bg1"/>
                </a:solidFill>
                <a:latin typeface="微软雅黑" pitchFamily="34" charset="-122"/>
                <a:ea typeface="微软雅黑" pitchFamily="34" charset="-122"/>
              </a:rPr>
              <a:t>序号</a:t>
            </a:r>
            <a:endParaRPr lang="zh-CN" altLang="en-US" sz="1400" dirty="0">
              <a:solidFill>
                <a:schemeClr val="bg1"/>
              </a:solidFill>
              <a:latin typeface="微软雅黑" pitchFamily="34" charset="-122"/>
              <a:ea typeface="微软雅黑" pitchFamily="34" charset="-122"/>
            </a:endParaRPr>
          </a:p>
        </p:txBody>
      </p:sp>
      <p:sp>
        <p:nvSpPr>
          <p:cNvPr id="41" name="矩形 40"/>
          <p:cNvSpPr>
            <a:spLocks noChangeArrowheads="1"/>
          </p:cNvSpPr>
          <p:nvPr/>
        </p:nvSpPr>
        <p:spPr bwMode="auto">
          <a:xfrm>
            <a:off x="4323641" y="1944184"/>
            <a:ext cx="6291699" cy="307777"/>
          </a:xfrm>
          <a:prstGeom prst="rect">
            <a:avLst/>
          </a:prstGeom>
          <a:no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latin typeface="微软雅黑" pitchFamily="34" charset="-122"/>
                <a:ea typeface="微软雅黑" pitchFamily="34" charset="-122"/>
              </a:rPr>
              <a:t>零件号：零部件的采购代码</a:t>
            </a:r>
          </a:p>
        </p:txBody>
      </p:sp>
      <p:sp>
        <p:nvSpPr>
          <p:cNvPr id="42" name="矩形 41"/>
          <p:cNvSpPr>
            <a:spLocks noChangeArrowheads="1"/>
          </p:cNvSpPr>
          <p:nvPr/>
        </p:nvSpPr>
        <p:spPr bwMode="auto">
          <a:xfrm>
            <a:off x="4314531" y="3001459"/>
            <a:ext cx="6337003" cy="307777"/>
          </a:xfrm>
          <a:prstGeom prst="rect">
            <a:avLst/>
          </a:prstGeom>
          <a:no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latin typeface="微软雅黑" pitchFamily="34" charset="-122"/>
                <a:ea typeface="微软雅黑" pitchFamily="34" charset="-122"/>
              </a:rPr>
              <a:t>车型：该零件为哪种车型使用</a:t>
            </a:r>
          </a:p>
        </p:txBody>
      </p:sp>
      <p:sp>
        <p:nvSpPr>
          <p:cNvPr id="43" name="矩形 42"/>
          <p:cNvSpPr>
            <a:spLocks noChangeArrowheads="1"/>
          </p:cNvSpPr>
          <p:nvPr/>
        </p:nvSpPr>
        <p:spPr bwMode="auto">
          <a:xfrm>
            <a:off x="4218839" y="3595819"/>
            <a:ext cx="6432696" cy="523220"/>
          </a:xfrm>
          <a:prstGeom prst="rect">
            <a:avLst/>
          </a:prstGeom>
          <a:solidFill>
            <a:schemeClr val="accent5">
              <a:lumMod val="75000"/>
            </a:schemeClr>
          </a:solidFill>
          <a:ln w="6350">
            <a:solidFill>
              <a:schemeClr val="accent1"/>
            </a:solidFill>
            <a:prstDash val="sysDot"/>
            <a:miter lim="800000"/>
            <a:headEnd/>
            <a:tailEnd/>
          </a:ln>
          <a:extLst/>
        </p:spPr>
        <p:txBody>
          <a:bodyPr wrap="square">
            <a:spAutoFit/>
          </a:bodyPr>
          <a:lstStyle/>
          <a:p>
            <a:pPr>
              <a:defRPr/>
            </a:pPr>
            <a:r>
              <a:rPr lang="zh-CN" altLang="en-US" sz="1400" dirty="0">
                <a:solidFill>
                  <a:schemeClr val="bg1"/>
                </a:solidFill>
                <a:latin typeface="微软雅黑" pitchFamily="34" charset="-122"/>
                <a:ea typeface="微软雅黑" pitchFamily="34" charset="-122"/>
              </a:rPr>
              <a:t>线旁料架位置：字体较大的表示该看板卡对应的使用工位，较小的字体表示多工位</a:t>
            </a:r>
            <a:r>
              <a:rPr lang="zh-CN" altLang="en-US" sz="1400" dirty="0" smtClean="0">
                <a:solidFill>
                  <a:schemeClr val="bg1"/>
                </a:solidFill>
                <a:latin typeface="微软雅黑" pitchFamily="34" charset="-122"/>
                <a:ea typeface="微软雅黑" pitchFamily="34" charset="-122"/>
              </a:rPr>
              <a:t>信息</a:t>
            </a:r>
            <a:endParaRPr lang="zh-CN" altLang="en-US" sz="1400" dirty="0">
              <a:solidFill>
                <a:schemeClr val="bg1"/>
              </a:solidFill>
              <a:latin typeface="微软雅黑" pitchFamily="34" charset="-122"/>
              <a:ea typeface="微软雅黑" pitchFamily="34" charset="-122"/>
            </a:endParaRPr>
          </a:p>
        </p:txBody>
      </p:sp>
      <p:sp>
        <p:nvSpPr>
          <p:cNvPr id="44" name="矩形 43"/>
          <p:cNvSpPr>
            <a:spLocks noChangeArrowheads="1"/>
          </p:cNvSpPr>
          <p:nvPr/>
        </p:nvSpPr>
        <p:spPr bwMode="auto">
          <a:xfrm>
            <a:off x="4323800" y="4272117"/>
            <a:ext cx="6288076" cy="307777"/>
          </a:xfrm>
          <a:prstGeom prst="rect">
            <a:avLst/>
          </a:prstGeom>
          <a:no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latin typeface="微软雅黑" pitchFamily="34" charset="-122"/>
                <a:ea typeface="微软雅黑" pitchFamily="34" charset="-122"/>
              </a:rPr>
              <a:t>装箱数：表示该零部件规定的标准数量</a:t>
            </a:r>
          </a:p>
        </p:txBody>
      </p:sp>
      <p:sp>
        <p:nvSpPr>
          <p:cNvPr id="45" name="矩形 44"/>
          <p:cNvSpPr>
            <a:spLocks noChangeArrowheads="1"/>
          </p:cNvSpPr>
          <p:nvPr/>
        </p:nvSpPr>
        <p:spPr bwMode="auto">
          <a:xfrm>
            <a:off x="4314531" y="5257296"/>
            <a:ext cx="6337003" cy="307777"/>
          </a:xfrm>
          <a:prstGeom prst="rect">
            <a:avLst/>
          </a:prstGeom>
          <a:no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latin typeface="微软雅黑" pitchFamily="34" charset="-122"/>
                <a:ea typeface="微软雅黑" pitchFamily="34" charset="-122"/>
              </a:rPr>
              <a:t>条码：扫描用的条形码</a:t>
            </a:r>
          </a:p>
        </p:txBody>
      </p:sp>
      <p:sp>
        <p:nvSpPr>
          <p:cNvPr id="46" name="矩形 45"/>
          <p:cNvSpPr>
            <a:spLocks noChangeArrowheads="1"/>
          </p:cNvSpPr>
          <p:nvPr/>
        </p:nvSpPr>
        <p:spPr bwMode="auto">
          <a:xfrm>
            <a:off x="4314531" y="5751009"/>
            <a:ext cx="6337003" cy="307777"/>
          </a:xfrm>
          <a:prstGeom prst="rect">
            <a:avLst/>
          </a:prstGeom>
          <a:no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latin typeface="微软雅黑" pitchFamily="34" charset="-122"/>
                <a:ea typeface="微软雅黑" pitchFamily="34" charset="-122"/>
              </a:rPr>
              <a:t>看板卡数量：该工位所需的看板卡的数量和总计有多少张看板卡</a:t>
            </a:r>
          </a:p>
        </p:txBody>
      </p:sp>
      <p:sp>
        <p:nvSpPr>
          <p:cNvPr id="47" name="矩形 46"/>
          <p:cNvSpPr>
            <a:spLocks noChangeArrowheads="1"/>
          </p:cNvSpPr>
          <p:nvPr/>
        </p:nvSpPr>
        <p:spPr bwMode="auto">
          <a:xfrm>
            <a:off x="4314531" y="6205023"/>
            <a:ext cx="6337003" cy="307777"/>
          </a:xfrm>
          <a:prstGeom prst="rect">
            <a:avLst/>
          </a:prstGeom>
          <a:solidFill>
            <a:schemeClr val="accent5">
              <a:lumMod val="75000"/>
            </a:schemeClr>
          </a:solid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solidFill>
                  <a:schemeClr val="bg1"/>
                </a:solidFill>
                <a:latin typeface="微软雅黑" pitchFamily="34" charset="-122"/>
                <a:ea typeface="微软雅黑" pitchFamily="34" charset="-122"/>
              </a:rPr>
              <a:t>日期：打印看板卡时的日期（如有更换时同一批次的全部更换</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48" name="矩形 47"/>
          <p:cNvSpPr>
            <a:spLocks noChangeArrowheads="1"/>
          </p:cNvSpPr>
          <p:nvPr/>
        </p:nvSpPr>
        <p:spPr bwMode="auto">
          <a:xfrm>
            <a:off x="4323641" y="2465542"/>
            <a:ext cx="6291699" cy="307777"/>
          </a:xfrm>
          <a:prstGeom prst="rect">
            <a:avLst/>
          </a:prstGeom>
          <a:no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latin typeface="微软雅黑" pitchFamily="34" charset="-122"/>
                <a:ea typeface="微软雅黑" pitchFamily="34" charset="-122"/>
              </a:rPr>
              <a:t>零件名称：零部件的中文描述</a:t>
            </a:r>
          </a:p>
        </p:txBody>
      </p:sp>
      <p:sp>
        <p:nvSpPr>
          <p:cNvPr id="49" name="矩形 48"/>
          <p:cNvSpPr>
            <a:spLocks noChangeArrowheads="1"/>
          </p:cNvSpPr>
          <p:nvPr/>
        </p:nvSpPr>
        <p:spPr bwMode="auto">
          <a:xfrm>
            <a:off x="4332610" y="4783951"/>
            <a:ext cx="6286264" cy="307777"/>
          </a:xfrm>
          <a:prstGeom prst="rect">
            <a:avLst/>
          </a:prstGeom>
          <a:noFill/>
          <a:ln w="6350">
            <a:solidFill>
              <a:schemeClr val="tx2">
                <a:lumMod val="40000"/>
                <a:lumOff val="60000"/>
              </a:schemeClr>
            </a:solidFill>
            <a:prstDash val="sysDot"/>
            <a:miter lim="800000"/>
            <a:headEnd/>
            <a:tailEnd/>
          </a:ln>
          <a:extLst/>
        </p:spPr>
        <p:txBody>
          <a:bodyPr wrap="square">
            <a:spAutoFit/>
          </a:bodyPr>
          <a:lstStyle/>
          <a:p>
            <a:pPr>
              <a:defRPr/>
            </a:pPr>
            <a:r>
              <a:rPr lang="zh-CN" altLang="en-US" sz="1400" dirty="0">
                <a:latin typeface="微软雅黑" pitchFamily="34" charset="-122"/>
                <a:ea typeface="微软雅黑" pitchFamily="34" charset="-122"/>
              </a:rPr>
              <a:t>箱型：表示该零部件规定的标准箱型</a:t>
            </a:r>
          </a:p>
        </p:txBody>
      </p:sp>
      <p:cxnSp>
        <p:nvCxnSpPr>
          <p:cNvPr id="51" name="直接箭头连接符 50"/>
          <p:cNvCxnSpPr/>
          <p:nvPr/>
        </p:nvCxnSpPr>
        <p:spPr>
          <a:xfrm rot="10800000" flipV="1">
            <a:off x="2932304" y="1634585"/>
            <a:ext cx="1339703" cy="248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rot="10800000" flipV="1">
            <a:off x="2836611" y="2087439"/>
            <a:ext cx="1401975" cy="412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rot="10800000" flipV="1">
            <a:off x="3049262" y="2616985"/>
            <a:ext cx="1329069" cy="414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10800000" flipV="1">
            <a:off x="3059893" y="3137979"/>
            <a:ext cx="1414130" cy="404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rot="10800000" flipV="1">
            <a:off x="2911037" y="3765302"/>
            <a:ext cx="1180214" cy="467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rot="10800000" flipV="1">
            <a:off x="1869042" y="4445785"/>
            <a:ext cx="2360428" cy="520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rot="10800000" flipV="1">
            <a:off x="3070526" y="4937839"/>
            <a:ext cx="1368414" cy="39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45" idx="1"/>
          </p:cNvCxnSpPr>
          <p:nvPr/>
        </p:nvCxnSpPr>
        <p:spPr>
          <a:xfrm rot="10800000">
            <a:off x="2400671" y="5392083"/>
            <a:ext cx="1913861" cy="19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rot="10800000">
            <a:off x="1826513" y="5774855"/>
            <a:ext cx="2424223" cy="74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rot="10800000">
            <a:off x="3091791" y="5668530"/>
            <a:ext cx="1403498" cy="127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rot="10800000" flipV="1">
            <a:off x="2932303" y="6349013"/>
            <a:ext cx="1233376" cy="85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559823" y="3345628"/>
            <a:ext cx="1430767" cy="37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V3/V5</a:t>
            </a:r>
            <a:endParaRPr lang="zh-CN" altLang="en-US" b="1" dirty="0">
              <a:solidFill>
                <a:schemeClr val="tx1"/>
              </a:solidFill>
            </a:endParaRPr>
          </a:p>
        </p:txBody>
      </p:sp>
      <p:cxnSp>
        <p:nvCxnSpPr>
          <p:cNvPr id="27" name="直接连接符 11"/>
          <p:cNvCxnSpPr>
            <a:cxnSpLocks noChangeShapeType="1"/>
          </p:cNvCxnSpPr>
          <p:nvPr/>
        </p:nvCxnSpPr>
        <p:spPr bwMode="auto">
          <a:xfrm flipV="1">
            <a:off x="2559325" y="1226372"/>
            <a:ext cx="9349390" cy="14538"/>
          </a:xfrm>
          <a:prstGeom prst="line">
            <a:avLst/>
          </a:prstGeom>
          <a:noFill/>
          <a:ln w="25400" algn="ctr">
            <a:solidFill>
              <a:srgbClr val="336699"/>
            </a:solidFill>
            <a:round/>
            <a:headEnd/>
            <a:tailEnd/>
          </a:ln>
        </p:spPr>
      </p:cxnSp>
      <p:sp>
        <p:nvSpPr>
          <p:cNvPr id="30" name="Rectangle 472"/>
          <p:cNvSpPr>
            <a:spLocks noChangeArrowheads="1"/>
          </p:cNvSpPr>
          <p:nvPr/>
        </p:nvSpPr>
        <p:spPr bwMode="auto">
          <a:xfrm>
            <a:off x="516840" y="888202"/>
            <a:ext cx="3313112" cy="360139"/>
          </a:xfrm>
          <a:prstGeom prst="rect">
            <a:avLst/>
          </a:prstGeom>
          <a:solidFill>
            <a:srgbClr val="336699"/>
          </a:solidFill>
          <a:ln w="9525">
            <a:noFill/>
            <a:miter lim="800000"/>
            <a:headEnd/>
            <a:tailEnd/>
          </a:ln>
        </p:spPr>
        <p:txBody>
          <a:bodyPr wrap="none" anchor="ctr"/>
          <a:lstStyle/>
          <a:p>
            <a:endParaRPr lang="zh-CN" altLang="en-US" sz="1400" b="1" dirty="0">
              <a:solidFill>
                <a:srgbClr val="FFFFFF"/>
              </a:solidFill>
              <a:latin typeface="微软雅黑" pitchFamily="34" charset="-122"/>
              <a:ea typeface="微软雅黑" pitchFamily="34" charset="-122"/>
            </a:endParaRPr>
          </a:p>
        </p:txBody>
      </p:sp>
      <p:sp>
        <p:nvSpPr>
          <p:cNvPr id="33" name="TextBox 59"/>
          <p:cNvSpPr txBox="1">
            <a:spLocks noChangeArrowheads="1"/>
          </p:cNvSpPr>
          <p:nvPr/>
        </p:nvSpPr>
        <p:spPr bwMode="auto">
          <a:xfrm>
            <a:off x="1078281" y="875774"/>
            <a:ext cx="1704313" cy="380873"/>
          </a:xfrm>
          <a:prstGeom prst="rect">
            <a:avLst/>
          </a:prstGeom>
          <a:noFill/>
          <a:ln w="9525">
            <a:noFill/>
            <a:miter lim="800000"/>
            <a:headEnd/>
            <a:tailEnd/>
          </a:ln>
        </p:spPr>
        <p:txBody>
          <a:bodyPr wrap="none">
            <a:spAutoFit/>
          </a:bodyPr>
          <a:lstStyle>
            <a:defPPr>
              <a:defRPr lang="zh-CN"/>
            </a:defPPr>
            <a:lvl1pPr>
              <a:lnSpc>
                <a:spcPct val="125000"/>
              </a:lnSpc>
              <a:defRPr sz="1600" b="1">
                <a:solidFill>
                  <a:srgbClr val="0000FF"/>
                </a:solidFill>
                <a:latin typeface="微软雅黑" pitchFamily="34" charset="-122"/>
                <a:ea typeface="微软雅黑" pitchFamily="34" charset="-122"/>
              </a:defRPr>
            </a:lvl1pPr>
          </a:lstStyle>
          <a:p>
            <a:r>
              <a:rPr lang="en-US" altLang="zh-CN" sz="1500" dirty="0" smtClean="0">
                <a:solidFill>
                  <a:schemeClr val="bg1"/>
                </a:solidFill>
              </a:rPr>
              <a:t>6.</a:t>
            </a:r>
            <a:r>
              <a:rPr lang="zh-CN" altLang="en-US" sz="1500" dirty="0" smtClean="0">
                <a:solidFill>
                  <a:schemeClr val="bg1"/>
                </a:solidFill>
              </a:rPr>
              <a:t>看</a:t>
            </a:r>
            <a:r>
              <a:rPr lang="zh-CN" altLang="en-US" sz="1500" dirty="0" smtClean="0">
                <a:solidFill>
                  <a:schemeClr val="bg1"/>
                </a:solidFill>
              </a:rPr>
              <a:t>板卡基本格式</a:t>
            </a:r>
            <a:endParaRPr lang="en-US" altLang="zh-CN" sz="1500" dirty="0">
              <a:solidFill>
                <a:schemeClr val="bg1"/>
              </a:solidFill>
            </a:endParaRPr>
          </a:p>
        </p:txBody>
      </p:sp>
      <p:sp>
        <p:nvSpPr>
          <p:cNvPr id="31" name="矩形 30"/>
          <p:cNvSpPr/>
          <p:nvPr/>
        </p:nvSpPr>
        <p:spPr>
          <a:xfrm>
            <a:off x="2057053" y="250794"/>
            <a:ext cx="2196435" cy="646331"/>
          </a:xfrm>
          <a:prstGeom prst="rect">
            <a:avLst/>
          </a:prstGeom>
        </p:spPr>
        <p:txBody>
          <a:bodyPr wrap="none">
            <a:spAutoFit/>
          </a:bodyPr>
          <a:lstStyle/>
          <a:p>
            <a:pPr fontAlgn="auto">
              <a:lnSpc>
                <a:spcPct val="150000"/>
              </a:lnSpc>
              <a:spcBef>
                <a:spcPts val="0"/>
              </a:spcBef>
              <a:spcAft>
                <a:spcPts val="0"/>
              </a:spcAft>
              <a:defRPr/>
            </a:pPr>
            <a:r>
              <a:rPr lang="zh-CN" altLang="en-US" sz="2400" b="1" dirty="0" smtClean="0">
                <a:solidFill>
                  <a:srgbClr val="FF0000"/>
                </a:solidFill>
                <a:latin typeface="黑体" pitchFamily="49" charset="-122"/>
                <a:ea typeface="黑体" pitchFamily="49" charset="-122"/>
                <a:cs typeface="方正兰亭细黑_GBK"/>
              </a:rPr>
              <a:t>二</a:t>
            </a:r>
            <a:r>
              <a:rPr lang="en-US" altLang="zh-CN" sz="2400" b="1" dirty="0" smtClean="0">
                <a:solidFill>
                  <a:srgbClr val="FF0000"/>
                </a:solidFill>
                <a:latin typeface="黑体" pitchFamily="49" charset="-122"/>
                <a:ea typeface="黑体" pitchFamily="49" charset="-122"/>
                <a:cs typeface="方正兰亭细黑_GBK"/>
              </a:rPr>
              <a:t>.</a:t>
            </a:r>
            <a:r>
              <a:rPr lang="zh-CN" altLang="en-US" sz="2400" b="1" dirty="0" smtClean="0">
                <a:solidFill>
                  <a:srgbClr val="FF0000"/>
                </a:solidFill>
                <a:latin typeface="黑体" pitchFamily="49" charset="-122"/>
                <a:ea typeface="黑体" pitchFamily="49" charset="-122"/>
                <a:cs typeface="方正兰亭细黑_GBK"/>
              </a:rPr>
              <a:t>看</a:t>
            </a:r>
            <a:r>
              <a:rPr lang="zh-CN" altLang="en-US" sz="2400" b="1" dirty="0" smtClean="0">
                <a:solidFill>
                  <a:srgbClr val="FF0000"/>
                </a:solidFill>
                <a:latin typeface="黑体" pitchFamily="49" charset="-122"/>
                <a:ea typeface="黑体" pitchFamily="49" charset="-122"/>
                <a:cs typeface="方正兰亭细黑_GBK"/>
              </a:rPr>
              <a:t>板卡介绍</a:t>
            </a:r>
            <a:endParaRPr lang="en-US" altLang="zh-CN" sz="2400" b="1" dirty="0">
              <a:solidFill>
                <a:srgbClr val="FF0000"/>
              </a:solidFill>
              <a:latin typeface="黑体" pitchFamily="49" charset="-122"/>
              <a:ea typeface="黑体" pitchFamily="49" charset="-122"/>
              <a:cs typeface="方正兰亭细黑_GBK"/>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b="1"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23286</TotalTime>
  <Words>3449</Words>
  <Application>Microsoft Office PowerPoint</Application>
  <PresentationFormat>自定义</PresentationFormat>
  <Paragraphs>634</Paragraphs>
  <Slides>35</Slides>
  <Notes>0</Notes>
  <HiddenSlides>0</HiddenSlides>
  <MMClips>0</MMClips>
  <ScaleCrop>false</ScaleCrop>
  <HeadingPairs>
    <vt:vector size="6" baseType="variant">
      <vt:variant>
        <vt:lpstr>主题</vt:lpstr>
      </vt:variant>
      <vt:variant>
        <vt:i4>2</vt:i4>
      </vt:variant>
      <vt:variant>
        <vt:lpstr>嵌入 OLE 服务器</vt:lpstr>
      </vt:variant>
      <vt:variant>
        <vt:i4>5</vt:i4>
      </vt:variant>
      <vt:variant>
        <vt:lpstr>幻灯片标题</vt:lpstr>
      </vt:variant>
      <vt:variant>
        <vt:i4>35</vt:i4>
      </vt:variant>
    </vt:vector>
  </HeadingPairs>
  <TitlesOfParts>
    <vt:vector size="42" baseType="lpstr">
      <vt:lpstr>Office 主题</vt:lpstr>
      <vt:lpstr>5_Office 主题</vt:lpstr>
      <vt:lpstr>剪辑</vt:lpstr>
      <vt:lpstr>Worksheet</vt:lpstr>
      <vt:lpstr>文档</vt:lpstr>
      <vt:lpstr>Visio</vt:lpstr>
      <vt:lpstr>工作表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微软用户</cp:lastModifiedBy>
  <cp:revision>2229</cp:revision>
  <cp:lastPrinted>2016-11-08T08:53:00Z</cp:lastPrinted>
  <dcterms:created xsi:type="dcterms:W3CDTF">2016-11-03T03:11:00Z</dcterms:created>
  <dcterms:modified xsi:type="dcterms:W3CDTF">2020-06-20T07:02:44Z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